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ppt/tags/tag15.xml" ContentType="application/vnd.openxmlformats-officedocument.presentationml.tags+xml"/>
  <Override PartName="/ppt/notesSlides/notesSlide2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  <p:sldMasterId id="2147483648" r:id="rId2"/>
  </p:sldMasterIdLst>
  <p:notesMasterIdLst>
    <p:notesMasterId r:id="rId18"/>
  </p:notesMasterIdLst>
  <p:sldIdLst>
    <p:sldId id="257" r:id="rId3"/>
    <p:sldId id="258" r:id="rId4"/>
    <p:sldId id="262" r:id="rId5"/>
    <p:sldId id="263" r:id="rId6"/>
    <p:sldId id="367" r:id="rId7"/>
    <p:sldId id="371" r:id="rId8"/>
    <p:sldId id="264" r:id="rId9"/>
    <p:sldId id="370" r:id="rId10"/>
    <p:sldId id="373" r:id="rId11"/>
    <p:sldId id="266" r:id="rId12"/>
    <p:sldId id="273" r:id="rId13"/>
    <p:sldId id="274" r:id="rId14"/>
    <p:sldId id="369" r:id="rId15"/>
    <p:sldId id="377" r:id="rId16"/>
    <p:sldId id="376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E19F01-F48E-4844-9E34-3064214FD078}" v="33" dt="2022-10-20T20:30:06.3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3699C7-BF8A-4D46-9F70-9B31A72B0B98}" type="datetimeFigureOut">
              <a:rPr lang="pt-BR" smtClean="0"/>
              <a:t>05/04/2023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1D3DD8-CF29-4953-97F3-4824F2119A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3149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OBJETIVO DA ATIVIDADE: Exercitar a criação de uma nova tabela e seus respectivos campos.</a:t>
            </a:r>
          </a:p>
          <a:p>
            <a:endParaRPr lang="pt-BR" dirty="0"/>
          </a:p>
          <a:p>
            <a:r>
              <a:rPr lang="pt-BR" dirty="0"/>
              <a:t>OBS.: Caso seja questionado: Sinalizar que por enquanto não criaremos uma tabela estendida da TASK, entretanto, essa é uma prática a ser considerada sempre que se pede a criação de uma nova tabela, face as funcionalidades que se herdam da tabela TASK.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C1193-AC45-4151-B7C1-08059C3604DC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3204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OBJETIVO DA ATIVIDADE: Exercitar a criação de uma nova tabela e seus respectivos campos.</a:t>
            </a:r>
          </a:p>
          <a:p>
            <a:endParaRPr lang="pt-BR" dirty="0"/>
          </a:p>
          <a:p>
            <a:r>
              <a:rPr lang="pt-BR" dirty="0"/>
              <a:t>OBS.: Caso seja questionado: Sinalizar que por enquanto não criaremos uma tabela estendida da TASK, entretanto, essa é uma prática a ser considerada sempre que se pede a criação de uma nova tabela, face as funcionalidades que se herdam da tabela TASK.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C1193-AC45-4151-B7C1-08059C3604DC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9956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OBJETIVO DA ATIVIDADE: Exercitar a criação de uma nova tabela e seus respectivos campos.</a:t>
            </a:r>
          </a:p>
          <a:p>
            <a:endParaRPr lang="pt-BR" dirty="0"/>
          </a:p>
          <a:p>
            <a:r>
              <a:rPr lang="pt-BR" dirty="0"/>
              <a:t>OBS.: Caso seja questionado: Sinalizar que por enquanto não criaremos uma tabela estendida da TASK, entretanto, essa é uma prática a ser considerada sempre que se pede a criação de uma nova tabela, face as funcionalidades que se herdam da tabela TASK.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C1193-AC45-4151-B7C1-08059C3604DC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3015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company/aoopcloudsolutions" TargetMode="External"/><Relationship Id="rId13" Type="http://schemas.openxmlformats.org/officeDocument/2006/relationships/image" Target="../media/image4.png"/><Relationship Id="rId3" Type="http://schemas.openxmlformats.org/officeDocument/2006/relationships/hyperlink" Target="https://www.aoop.com.br/" TargetMode="External"/><Relationship Id="rId7" Type="http://schemas.openxmlformats.org/officeDocument/2006/relationships/image" Target="../media/image9.png"/><Relationship Id="rId12" Type="http://schemas.microsoft.com/office/2007/relationships/hdphoto" Target="../media/hdphoto1.wdp"/><Relationship Id="rId2" Type="http://schemas.openxmlformats.org/officeDocument/2006/relationships/image" Target="../media/image7.png"/><Relationship Id="rId16" Type="http://schemas.openxmlformats.org/officeDocument/2006/relationships/image" Target="../media/image13.svg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www.instagram.com/aoop_cloud/" TargetMode="External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5" Type="http://schemas.openxmlformats.org/officeDocument/2006/relationships/image" Target="../media/image12.png"/><Relationship Id="rId10" Type="http://schemas.openxmlformats.org/officeDocument/2006/relationships/hyperlink" Target="https://www.youtube.com/channel/UCcWIo_LEhhcp4Ug_sypxxfQ/" TargetMode="External"/><Relationship Id="rId4" Type="http://schemas.openxmlformats.org/officeDocument/2006/relationships/hyperlink" Target="https://www.facebook.com/aoopcloud/" TargetMode="External"/><Relationship Id="rId9" Type="http://schemas.openxmlformats.org/officeDocument/2006/relationships/image" Target="../media/image10.png"/><Relationship Id="rId14" Type="http://schemas.openxmlformats.org/officeDocument/2006/relationships/image" Target="../media/image5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7D2D94-4F5E-7D2B-421F-FB04D2CCB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74CAAA3-6532-DA70-3ABB-F496BF7330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507CB5-EA0F-74C5-A6C7-4429C5683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1D619-DFDF-4B9E-9274-B8F06641BE74}" type="datetimeFigureOut">
              <a:rPr lang="pt-BR" smtClean="0"/>
              <a:t>05/04/2023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5152703-1ACE-58FA-9F26-DAB5475CB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A9EACD-5739-158D-4C44-59C569649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BBF3D-7DFB-41B0-87B6-2DF54E2BD0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7783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D14353-707F-6CD5-DEB2-BCBA8116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8739A3F-67D5-0813-28F3-9BEB2E648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9F42F6F-98C5-AD33-70E7-3DEF349BE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1D619-DFDF-4B9E-9274-B8F06641BE74}" type="datetimeFigureOut">
              <a:rPr lang="pt-BR" smtClean="0"/>
              <a:t>05/04/2023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7217C7D-96B7-EBDD-6198-12CA3C1A0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717967-12B5-62FB-EF7A-30CA22F1F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BBF3D-7DFB-41B0-87B6-2DF54E2BD0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0498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14E9ED-43C8-212F-B785-15D8114787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5C992BB-66C9-7A96-1F6A-B538E1A6DB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47D37C-C985-86AE-150D-2E541AB72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1D619-DFDF-4B9E-9274-B8F06641BE74}" type="datetimeFigureOut">
              <a:rPr lang="pt-BR" smtClean="0"/>
              <a:t>05/04/2023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066BD12-5D9D-2A94-5345-1A270D0E0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4CB2222-F658-EAE3-C7BD-42938C423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BBF3D-7DFB-41B0-87B6-2DF54E2BD0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29306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4C189833-2EF3-48B1-9DBC-9471464FF1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505" y="350853"/>
            <a:ext cx="1454117" cy="854294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66A32964-25F0-489C-9758-C2AA5265CDAD}"/>
              </a:ext>
            </a:extLst>
          </p:cNvPr>
          <p:cNvSpPr txBox="1">
            <a:spLocks/>
          </p:cNvSpPr>
          <p:nvPr userDrawn="1"/>
        </p:nvSpPr>
        <p:spPr>
          <a:xfrm>
            <a:off x="233921" y="6319893"/>
            <a:ext cx="4082902" cy="286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pt-BR" sz="1050" b="0" dirty="0">
                <a:solidFill>
                  <a:srgbClr val="444444"/>
                </a:solidFill>
              </a:rPr>
              <a:t>© 2022 Aoop Cloud Solutions - Todos os Direitos Reservados.</a:t>
            </a:r>
          </a:p>
        </p:txBody>
      </p:sp>
      <p:sp>
        <p:nvSpPr>
          <p:cNvPr id="4" name="Espaço Reservado para Título 1">
            <a:extLst>
              <a:ext uri="{FF2B5EF4-FFF2-40B4-BE49-F238E27FC236}">
                <a16:creationId xmlns:a16="http://schemas.microsoft.com/office/drawing/2014/main" id="{F0352CDE-584D-4959-9533-3D955DBA88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496" y="350853"/>
            <a:ext cx="9778469" cy="66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600">
                <a:solidFill>
                  <a:srgbClr val="0092D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40406024-EBBF-4FA4-915B-C7F8B515A8AB}"/>
              </a:ext>
            </a:extLst>
          </p:cNvPr>
          <p:cNvCxnSpPr>
            <a:cxnSpLocks/>
          </p:cNvCxnSpPr>
          <p:nvPr userDrawn="1"/>
        </p:nvCxnSpPr>
        <p:spPr>
          <a:xfrm>
            <a:off x="411345" y="935579"/>
            <a:ext cx="720000" cy="0"/>
          </a:xfrm>
          <a:prstGeom prst="line">
            <a:avLst/>
          </a:prstGeom>
          <a:noFill/>
          <a:ln w="28575" cap="flat">
            <a:solidFill>
              <a:srgbClr val="FFC107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8231774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F946B088-7CE5-4153-93A8-0F9B991CE2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505" y="350853"/>
            <a:ext cx="1454117" cy="854294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40C6108E-36D8-4BAB-981F-735E4AA3F419}"/>
              </a:ext>
            </a:extLst>
          </p:cNvPr>
          <p:cNvSpPr txBox="1">
            <a:spLocks/>
          </p:cNvSpPr>
          <p:nvPr userDrawn="1"/>
        </p:nvSpPr>
        <p:spPr>
          <a:xfrm>
            <a:off x="233921" y="6319893"/>
            <a:ext cx="4082902" cy="286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pt-BR" sz="1050" b="0" dirty="0">
                <a:solidFill>
                  <a:srgbClr val="444444"/>
                </a:solidFill>
              </a:rPr>
              <a:t>© 2022 Aoop Cloud Solutions - Todos os Direitos Reservados.</a:t>
            </a:r>
          </a:p>
        </p:txBody>
      </p:sp>
      <p:sp>
        <p:nvSpPr>
          <p:cNvPr id="4" name="Espaço Reservado para Título 1">
            <a:extLst>
              <a:ext uri="{FF2B5EF4-FFF2-40B4-BE49-F238E27FC236}">
                <a16:creationId xmlns:a16="http://schemas.microsoft.com/office/drawing/2014/main" id="{E37205E5-76D1-4674-ACEB-87A20791E2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496" y="350853"/>
            <a:ext cx="9778469" cy="66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600">
                <a:solidFill>
                  <a:srgbClr val="0092D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pt-BR" dirty="0"/>
              <a:t>Nome do Curso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E9000FC9-61C9-47A7-A993-1359A80B2DEC}"/>
              </a:ext>
            </a:extLst>
          </p:cNvPr>
          <p:cNvCxnSpPr>
            <a:cxnSpLocks/>
          </p:cNvCxnSpPr>
          <p:nvPr userDrawn="1"/>
        </p:nvCxnSpPr>
        <p:spPr>
          <a:xfrm>
            <a:off x="411345" y="935579"/>
            <a:ext cx="720000" cy="0"/>
          </a:xfrm>
          <a:prstGeom prst="line">
            <a:avLst/>
          </a:prstGeom>
          <a:noFill/>
          <a:ln w="28575" cap="flat">
            <a:solidFill>
              <a:srgbClr val="FFC107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Subtítulo 2">
            <a:extLst>
              <a:ext uri="{FF2B5EF4-FFF2-40B4-BE49-F238E27FC236}">
                <a16:creationId xmlns:a16="http://schemas.microsoft.com/office/drawing/2014/main" id="{49A12CE3-7A99-49D8-9606-0495F7E2D2D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497" y="1016853"/>
            <a:ext cx="9778468" cy="40212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rgbClr val="444444"/>
                </a:solidFill>
                <a:latin typeface="Open Sans 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Categoria do Curso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814704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Grupo de pessoas sentadas ao redor de uma mesa&#10;&#10;Descrição gerada automaticamente com confiança média">
            <a:extLst>
              <a:ext uri="{FF2B5EF4-FFF2-40B4-BE49-F238E27FC236}">
                <a16:creationId xmlns:a16="http://schemas.microsoft.com/office/drawing/2014/main" id="{BAC58EEF-E2FA-4829-B792-7B9F7447F7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6F2CF6C1-04C1-419B-9CF2-2DEBAF79E59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690" y="4895011"/>
            <a:ext cx="1656210" cy="165621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889B35F6-A5B4-4710-8650-D6E5AF85873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38378" y="2773447"/>
            <a:ext cx="5867784" cy="362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5892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1DAB2EF9-C6E1-4F88-84B6-4FE0F070D230}"/>
              </a:ext>
            </a:extLst>
          </p:cNvPr>
          <p:cNvSpPr txBox="1">
            <a:spLocks/>
          </p:cNvSpPr>
          <p:nvPr userDrawn="1"/>
        </p:nvSpPr>
        <p:spPr>
          <a:xfrm>
            <a:off x="233921" y="6319893"/>
            <a:ext cx="4082902" cy="286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pt-BR" sz="1050" b="0" dirty="0">
                <a:solidFill>
                  <a:srgbClr val="444444"/>
                </a:solidFill>
              </a:rPr>
              <a:t>© 2022 Aoop Cloud Solutions - Todos os Direitos Reservados.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32BFB4D3-9DEC-4871-A0B5-59B863E1FAE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809" y="4380640"/>
            <a:ext cx="6334373" cy="40212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444444"/>
                </a:solidFill>
                <a:latin typeface="Open Sans 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Subtítulo</a:t>
            </a:r>
          </a:p>
          <a:p>
            <a:endParaRPr lang="pt-BR" dirty="0"/>
          </a:p>
        </p:txBody>
      </p:sp>
      <p:sp>
        <p:nvSpPr>
          <p:cNvPr id="7" name="Espaço Reservado para Título 1">
            <a:extLst>
              <a:ext uri="{FF2B5EF4-FFF2-40B4-BE49-F238E27FC236}">
                <a16:creationId xmlns:a16="http://schemas.microsoft.com/office/drawing/2014/main" id="{E52FD49C-03C0-4FCE-AE10-92707717F2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5809" y="3594764"/>
            <a:ext cx="6334373" cy="66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4000" b="0">
                <a:solidFill>
                  <a:srgbClr val="0092D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D9E5A5E-92AB-4731-90DE-8BA985BE0F15}"/>
              </a:ext>
            </a:extLst>
          </p:cNvPr>
          <p:cNvCxnSpPr>
            <a:cxnSpLocks/>
          </p:cNvCxnSpPr>
          <p:nvPr userDrawn="1"/>
        </p:nvCxnSpPr>
        <p:spPr>
          <a:xfrm>
            <a:off x="385084" y="4232966"/>
            <a:ext cx="720000" cy="0"/>
          </a:xfrm>
          <a:prstGeom prst="line">
            <a:avLst/>
          </a:prstGeom>
          <a:noFill/>
          <a:ln w="28575" cap="flat">
            <a:solidFill>
              <a:srgbClr val="FFC107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9" name="Imagem 8" descr="Grupo de pessoas sentadas ao redor de uma mesa&#10;&#10;Descrição gerada automaticamente">
            <a:extLst>
              <a:ext uri="{FF2B5EF4-FFF2-40B4-BE49-F238E27FC236}">
                <a16:creationId xmlns:a16="http://schemas.microsoft.com/office/drawing/2014/main" id="{6046817B-037A-4682-963B-8553E80ABB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16F41813-B27F-4304-8B4D-BA52CD0239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381" y="819412"/>
            <a:ext cx="2920799" cy="171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506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bg>
      <p:bgPr>
        <a:gradFill>
          <a:gsLst>
            <a:gs pos="100000">
              <a:srgbClr val="0095D5"/>
            </a:gs>
            <a:gs pos="27000">
              <a:srgbClr val="0095D5"/>
            </a:gs>
          </a:gsLst>
          <a:lin ang="15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3F1EA68D-D722-424C-8D43-EADA18B6E9D1}"/>
              </a:ext>
            </a:extLst>
          </p:cNvPr>
          <p:cNvSpPr txBox="1">
            <a:spLocks/>
          </p:cNvSpPr>
          <p:nvPr userDrawn="1"/>
        </p:nvSpPr>
        <p:spPr>
          <a:xfrm>
            <a:off x="233921" y="6319893"/>
            <a:ext cx="4082902" cy="286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pt-BR" sz="1050" b="0" dirty="0">
                <a:solidFill>
                  <a:schemeClr val="bg1"/>
                </a:solidFill>
              </a:rPr>
              <a:t>© 2022 Aoop Cloud Solutions - Todos os Direitos Reservados.</a:t>
            </a:r>
            <a:endParaRPr lang="pt-BR" sz="1050" b="0" dirty="0">
              <a:solidFill>
                <a:srgbClr val="444444"/>
              </a:solidFill>
            </a:endParaRP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0A10D40A-17A8-4124-BCD7-1F704F19B8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38740" y="364708"/>
            <a:ext cx="1254496" cy="77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678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Layout Personalizado">
    <p:bg>
      <p:bgPr>
        <a:gradFill>
          <a:gsLst>
            <a:gs pos="100000">
              <a:srgbClr val="F5B111"/>
            </a:gs>
            <a:gs pos="27000">
              <a:srgbClr val="0095D5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desenho&#10;&#10;Descrição gerada automaticamente">
            <a:extLst>
              <a:ext uri="{FF2B5EF4-FFF2-40B4-BE49-F238E27FC236}">
                <a16:creationId xmlns:a16="http://schemas.microsoft.com/office/drawing/2014/main" id="{540A0EE1-252A-4305-BE79-E9C2831D1B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05243" y="4650406"/>
            <a:ext cx="4186757" cy="2207594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3F1EA68D-D722-424C-8D43-EADA18B6E9D1}"/>
              </a:ext>
            </a:extLst>
          </p:cNvPr>
          <p:cNvSpPr txBox="1">
            <a:spLocks/>
          </p:cNvSpPr>
          <p:nvPr userDrawn="1"/>
        </p:nvSpPr>
        <p:spPr>
          <a:xfrm>
            <a:off x="233921" y="6319893"/>
            <a:ext cx="4082902" cy="286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pt-BR" sz="1050" b="0" dirty="0">
                <a:solidFill>
                  <a:schemeClr val="bg1"/>
                </a:solidFill>
              </a:rPr>
              <a:t>© 2022 Aoop Cloud Solutions - Todos os Direitos Reservados.</a:t>
            </a:r>
            <a:endParaRPr lang="pt-BR" sz="1050" b="0" dirty="0">
              <a:solidFill>
                <a:srgbClr val="444444"/>
              </a:solidFill>
            </a:endParaRPr>
          </a:p>
        </p:txBody>
      </p:sp>
      <p:sp>
        <p:nvSpPr>
          <p:cNvPr id="5" name="Retângulo 4">
            <a:hlinkClick r:id="rId3"/>
            <a:extLst>
              <a:ext uri="{FF2B5EF4-FFF2-40B4-BE49-F238E27FC236}">
                <a16:creationId xmlns:a16="http://schemas.microsoft.com/office/drawing/2014/main" id="{E17B31F4-936B-4519-AFE0-6FDB63C282CC}"/>
              </a:ext>
            </a:extLst>
          </p:cNvPr>
          <p:cNvSpPr/>
          <p:nvPr userDrawn="1"/>
        </p:nvSpPr>
        <p:spPr>
          <a:xfrm>
            <a:off x="6010728" y="3893014"/>
            <a:ext cx="345582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aoop.com.br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78FBC12-3510-49D3-BD12-EC4E2B1889F4}"/>
              </a:ext>
            </a:extLst>
          </p:cNvPr>
          <p:cNvSpPr txBox="1"/>
          <p:nvPr userDrawn="1"/>
        </p:nvSpPr>
        <p:spPr>
          <a:xfrm>
            <a:off x="5258927" y="1999055"/>
            <a:ext cx="4959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500">
                <a:solidFill>
                  <a:srgbClr val="082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pt-BR" sz="6000" b="1" dirty="0">
                <a:solidFill>
                  <a:srgbClr val="FFC107"/>
                </a:solidFill>
              </a:rPr>
              <a:t>O</a:t>
            </a:r>
            <a:r>
              <a:rPr lang="pt-BR" sz="6000" b="1" dirty="0">
                <a:solidFill>
                  <a:srgbClr val="FFFFFF"/>
                </a:solidFill>
              </a:rPr>
              <a:t>brigado!</a:t>
            </a:r>
          </a:p>
        </p:txBody>
      </p:sp>
      <p:pic>
        <p:nvPicPr>
          <p:cNvPr id="7" name="Imagem 6" descr="Ícone&#10;&#10;Descrição gerada automaticamente">
            <a:hlinkClick r:id="rId4"/>
            <a:extLst>
              <a:ext uri="{FF2B5EF4-FFF2-40B4-BE49-F238E27FC236}">
                <a16:creationId xmlns:a16="http://schemas.microsoft.com/office/drawing/2014/main" id="{3C96A907-CAB9-4822-A0F6-497AB96BC1A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321" y="3197420"/>
            <a:ext cx="523875" cy="523875"/>
          </a:xfrm>
          <a:prstGeom prst="rect">
            <a:avLst/>
          </a:prstGeom>
        </p:spPr>
      </p:pic>
      <p:pic>
        <p:nvPicPr>
          <p:cNvPr id="8" name="Imagem 7" descr="Ícone&#10;&#10;Descrição gerada automaticamente">
            <a:hlinkClick r:id="rId6"/>
            <a:extLst>
              <a:ext uri="{FF2B5EF4-FFF2-40B4-BE49-F238E27FC236}">
                <a16:creationId xmlns:a16="http://schemas.microsoft.com/office/drawing/2014/main" id="{85860B9B-95DA-40F8-AC6B-F260D65AB98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490" y="3214353"/>
            <a:ext cx="523875" cy="523875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hlinkClick r:id="rId8"/>
            <a:extLst>
              <a:ext uri="{FF2B5EF4-FFF2-40B4-BE49-F238E27FC236}">
                <a16:creationId xmlns:a16="http://schemas.microsoft.com/office/drawing/2014/main" id="{DF4E52C6-E405-4747-B856-DBA3962051F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152" y="3214353"/>
            <a:ext cx="523875" cy="523875"/>
          </a:xfrm>
          <a:prstGeom prst="rect">
            <a:avLst/>
          </a:prstGeom>
        </p:spPr>
      </p:pic>
      <p:pic>
        <p:nvPicPr>
          <p:cNvPr id="10" name="Imagem 9" descr="Logotipo&#10;&#10;Descrição gerada automaticamente">
            <a:hlinkClick r:id="rId10"/>
            <a:extLst>
              <a:ext uri="{FF2B5EF4-FFF2-40B4-BE49-F238E27FC236}">
                <a16:creationId xmlns:a16="http://schemas.microsoft.com/office/drawing/2014/main" id="{C1006F6A-A0E7-448C-8A81-E55FDEBEC07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659" y="3197420"/>
            <a:ext cx="523875" cy="523875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1D4BD8DB-7793-4852-A980-B1102D42D0A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05031" y="350854"/>
            <a:ext cx="1254496" cy="775506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CCC5E978-44D9-4F7C-8C2D-64F7A434132D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829861" y="2086871"/>
            <a:ext cx="2194322" cy="216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12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899A87-D44E-D7A0-95CE-7E5E86D01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2EAF1F-A37F-AF47-9A52-81DBE4420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2B2A37C-2D20-E885-0BAD-8ABDB764C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1D619-DFDF-4B9E-9274-B8F06641BE74}" type="datetimeFigureOut">
              <a:rPr lang="pt-BR" smtClean="0"/>
              <a:t>05/04/2023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20F26C6-31E0-1CFA-D2F3-B992424AF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B0A2A07-BF9F-21CE-FC74-571822BB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BBF3D-7DFB-41B0-87B6-2DF54E2BD0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5603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0696D5-793E-569E-FEC8-F9B47A7D9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C0DD08E-7932-BD74-D36E-BE0117BAE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DED61B3-0985-E1E5-0255-D179C0FB4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1D619-DFDF-4B9E-9274-B8F06641BE74}" type="datetimeFigureOut">
              <a:rPr lang="pt-BR" smtClean="0"/>
              <a:t>05/04/2023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B968F72-D5BC-B4C9-14D5-0223CCD7B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89B551-4907-D491-F819-AFACCA9CB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BBF3D-7DFB-41B0-87B6-2DF54E2BD0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5958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F1B30C-B15B-AD5B-EFA4-7A2BFB4C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3584C8-4EC6-F654-257C-E266218FB8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0BB5AFA-FC6B-A887-F116-97187E2E72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7C653E1-037A-7270-99A5-BEFEB9598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1D619-DFDF-4B9E-9274-B8F06641BE74}" type="datetimeFigureOut">
              <a:rPr lang="pt-BR" smtClean="0"/>
              <a:t>05/04/2023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A0EF883-1937-D712-3A7D-0DAAC21B0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1A692DB-485D-20FB-C780-7D800716C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BBF3D-7DFB-41B0-87B6-2DF54E2BD0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705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ED2BA5-AD3F-9714-B5BC-B64F7CABB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6E0BDFF-5CFA-F2C0-CE8B-5C73D0D20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4CF9870-415F-5777-50F7-B2B6E1877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E8C20AE-8FC0-F7CB-0A6D-B21FAD5D1C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EE16047-5352-D778-E2F3-0915E0CCDD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C7C22CE-AD09-8864-A1BB-C05AF566E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1D619-DFDF-4B9E-9274-B8F06641BE74}" type="datetimeFigureOut">
              <a:rPr lang="pt-BR" smtClean="0"/>
              <a:t>05/04/2023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6B2B3CE-0CA4-82B5-FE16-1D1E1450E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BAFC22D-B288-5ED5-3732-683E2B324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BBF3D-7DFB-41B0-87B6-2DF54E2BD0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1374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FC119F-4942-D750-C06F-3E3CB3C13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3BA7D79-12EC-ADDC-BCEC-B056A6E03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1D619-DFDF-4B9E-9274-B8F06641BE74}" type="datetimeFigureOut">
              <a:rPr lang="pt-BR" smtClean="0"/>
              <a:t>05/04/2023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F6E43BD-3724-C652-2C7E-87DD83A9C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8FB2CC9-0C26-D4E7-B49C-2597A2DDE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BBF3D-7DFB-41B0-87B6-2DF54E2BD0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9878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9B2B681-6DFD-904E-858A-1884F4FA3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1D619-DFDF-4B9E-9274-B8F06641BE74}" type="datetimeFigureOut">
              <a:rPr lang="pt-BR" smtClean="0"/>
              <a:t>05/04/2023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C4A26A5-1389-1534-C8EA-69E154535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89C910F-CE50-C989-63B6-C68F82885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BBF3D-7DFB-41B0-87B6-2DF54E2BD0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723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73F018-38C6-6500-49B7-F92327F6F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E27742-BECD-FE2A-3755-FCF38D629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D29692-0668-450A-9FBF-0A9CA9C15E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2B0C29F-82A1-7621-B094-77BAC4A65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1D619-DFDF-4B9E-9274-B8F06641BE74}" type="datetimeFigureOut">
              <a:rPr lang="pt-BR" smtClean="0"/>
              <a:t>05/04/2023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E11BB4D-B51A-FC12-8557-29D300516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FA5DDA5-7D03-F9AF-BF91-5A4E23F1A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BBF3D-7DFB-41B0-87B6-2DF54E2BD0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4604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59B735-9A96-68CA-0974-A0695261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C24D3BD-2830-BC81-DD31-93D6D24037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B867448-F2A2-5D20-47C2-842F4B45D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381C0EE-7099-A44C-733D-46B0022A6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1D619-DFDF-4B9E-9274-B8F06641BE74}" type="datetimeFigureOut">
              <a:rPr lang="pt-BR" smtClean="0"/>
              <a:t>05/04/2023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E037097-3F90-BFC7-699A-9C59FEB63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0F938E7-6849-819E-D0EB-035EB32C2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BBF3D-7DFB-41B0-87B6-2DF54E2BD0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964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2983C11-0328-6749-2687-77B2ADC7C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302ACF9-6126-655A-CCAD-90E86B8E6D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21981EF-EF0A-E61A-7E12-FA77F958E1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E1D619-DFDF-4B9E-9274-B8F06641BE74}" type="datetimeFigureOut">
              <a:rPr lang="pt-BR" smtClean="0"/>
              <a:t>05/04/2023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DE766EC-1982-99D4-C86F-55AB07F44C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B8DE900-9108-37DA-9AC7-D29BE04E7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BBF3D-7DFB-41B0-87B6-2DF54E2BD0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9456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8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BE36ABF-B1A5-44F2-8E5C-40630FC19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2F9945-E69C-457B-9CD0-1C23642E7D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CA6E18A-6F91-4F5B-A53F-66B0A42B01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9296C5-056A-41C1-B367-2AD0C0355308}" type="datetimeFigureOut">
              <a:rPr lang="pt-BR" smtClean="0"/>
              <a:t>05/04/2023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5C7B9AB-48D0-4E05-816D-5749EEF5A8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33335B4-7758-40E5-B5A4-3C375AE5FB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B73B3-5C88-4943-A2E1-C2DA6F6769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4020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viacep.com.br/" TargetMode="External"/><Relationship Id="rId3" Type="http://schemas.openxmlformats.org/officeDocument/2006/relationships/tags" Target="../tags/tag24.xml"/><Relationship Id="rId7" Type="http://schemas.openxmlformats.org/officeDocument/2006/relationships/slideLayout" Target="../slideLayouts/slideLayout13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10" Type="http://schemas.openxmlformats.org/officeDocument/2006/relationships/image" Target="../media/image22.png"/><Relationship Id="rId4" Type="http://schemas.openxmlformats.org/officeDocument/2006/relationships/tags" Target="../tags/tag25.xml"/><Relationship Id="rId9" Type="http://schemas.openxmlformats.org/officeDocument/2006/relationships/hyperlink" Target="https://viacep.com.br/ws/01523000/json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1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12" Type="http://schemas.openxmlformats.org/officeDocument/2006/relationships/image" Target="../media/image18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17.png"/><Relationship Id="rId5" Type="http://schemas.openxmlformats.org/officeDocument/2006/relationships/tags" Target="../tags/tag10.xml"/><Relationship Id="rId10" Type="http://schemas.openxmlformats.org/officeDocument/2006/relationships/image" Target="../media/image16.png"/><Relationship Id="rId4" Type="http://schemas.openxmlformats.org/officeDocument/2006/relationships/tags" Target="../tags/tag9.xml"/><Relationship Id="rId9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4" Type="http://schemas.openxmlformats.org/officeDocument/2006/relationships/hyperlink" Target="https://docs.servicenow.com/pt-BR/bundle/quebec-servicenow-platform/page/administer/flow-designer/concept/subflows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8991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A8846-2D7B-4ED6-98EA-31753247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96" y="350853"/>
            <a:ext cx="9778469" cy="666000"/>
          </a:xfrm>
        </p:spPr>
        <p:txBody>
          <a:bodyPr/>
          <a:lstStyle/>
          <a:p>
            <a:r>
              <a:rPr lang="pt-BR" dirty="0">
                <a:solidFill>
                  <a:srgbClr val="F5B111"/>
                </a:solidFill>
              </a:rPr>
              <a:t>D</a:t>
            </a:r>
            <a:r>
              <a:rPr lang="pt-BR" dirty="0"/>
              <a:t>esafio </a:t>
            </a:r>
            <a:r>
              <a:rPr lang="pt-BR" dirty="0" err="1"/>
              <a:t>Bootcampers</a:t>
            </a:r>
            <a:endParaRPr lang="pt-BR" dirty="0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591D0416-A465-485E-8B7E-1B2EF18317A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795045" y="1158875"/>
            <a:ext cx="2165052" cy="2436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>
            <a:spAutoFit/>
          </a:bodyPr>
          <a:lstStyle/>
          <a:p>
            <a:pPr fontAlgn="auto">
              <a:lnSpc>
                <a:spcPts val="1911"/>
              </a:lnSpc>
              <a:defRPr/>
            </a:pPr>
            <a:r>
              <a:rPr lang="pt-BR"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LJHQDK+Open Sans Bold"/>
                <a:cs typeface="LJHQDK+Open Sans Bold"/>
                <a:sym typeface="Wingdings"/>
              </a:rPr>
              <a:t>REGRAS DE NEGÓCIO</a:t>
            </a:r>
            <a:endParaRPr b="1" dirty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000000"/>
              </a:solidFill>
              <a:latin typeface="LJHQDK+Open Sans Bold"/>
              <a:cs typeface="LJHQDK+Open Sans Bold"/>
              <a:sym typeface="Wingdings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6A427C6E-9C48-4047-8556-D24E9FC1059E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13243" y="1411696"/>
            <a:ext cx="2533650" cy="265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163"/>
              </a:lnSpc>
              <a:buSzPct val="100000"/>
              <a:buFont typeface="Calibri" panose="020F0502020204030204" pitchFamily="34" charset="0"/>
              <a:buNone/>
            </a:pPr>
            <a:r>
              <a:rPr lang="ru-RU" altLang="pt-BR" sz="1600" b="1" u="sng" dirty="0">
                <a:solidFill>
                  <a:srgbClr val="000000"/>
                </a:solidFill>
                <a:latin typeface="LJHQDK+Open Sans Bold" charset="0"/>
                <a:cs typeface="LJHQDK+Open Sans Bold" charset="0"/>
              </a:rPr>
              <a:t>Desenho da </a:t>
            </a:r>
            <a:r>
              <a:rPr lang="pt-BR" altLang="pt-BR" sz="1600" b="1" u="sng" dirty="0">
                <a:solidFill>
                  <a:srgbClr val="000000"/>
                </a:solidFill>
                <a:latin typeface="LJHQDK+Open Sans Bold" charset="0"/>
                <a:cs typeface="LJHQDK+Open Sans Bold" charset="0"/>
              </a:rPr>
              <a:t>i</a:t>
            </a:r>
            <a:r>
              <a:rPr lang="ru-RU" altLang="pt-BR" sz="1600" b="1" u="sng" dirty="0">
                <a:solidFill>
                  <a:srgbClr val="000000"/>
                </a:solidFill>
                <a:latin typeface="LJHQDK+Open Sans Bold" charset="0"/>
                <a:cs typeface="LJHQDK+Open Sans Bold" charset="0"/>
              </a:rPr>
              <a:t>ntegração</a:t>
            </a:r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AB3BC9C5-FAE2-4AA9-B34F-593CB8461134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508328" y="4128048"/>
            <a:ext cx="3097213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175"/>
              </a:lnSpc>
              <a:buSzPct val="100000"/>
              <a:buFont typeface="Calibri" panose="020F0502020204030204" pitchFamily="34" charset="0"/>
              <a:buNone/>
            </a:pPr>
            <a:r>
              <a:rPr lang="ru-RU" altLang="pt-BR" sz="1600" b="1" u="sng" dirty="0">
                <a:solidFill>
                  <a:srgbClr val="000000"/>
                </a:solidFill>
                <a:latin typeface="LJHQDK+Open Sans Bold" charset="0"/>
                <a:cs typeface="LJHQDK+Open Sans Bold" charset="0"/>
              </a:rPr>
              <a:t>Integração com a API VIACEP:</a:t>
            </a:r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B8956863-E14C-4BFF-BCB2-C0B3C6C9C2D8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209068" y="4503782"/>
            <a:ext cx="5841534" cy="2612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163"/>
              </a:lnSpc>
              <a:buSzPct val="100000"/>
              <a:buFont typeface="Calibri" panose="020F0502020204030204" pitchFamily="34" charset="0"/>
              <a:buNone/>
            </a:pPr>
            <a:r>
              <a:rPr lang="ru-RU" altLang="pt-BR" sz="1200" dirty="0">
                <a:solidFill>
                  <a:srgbClr val="000000"/>
                </a:solidFill>
                <a:latin typeface="NRBBUU+Open Sans Regular" charset="0"/>
                <a:cs typeface="NRBBUU+Open Sans Regular" charset="0"/>
              </a:rPr>
              <a:t>Esta integração deverá ser feita via REST.</a:t>
            </a:r>
            <a:endParaRPr lang="pt-BR" altLang="pt-BR" sz="1200" dirty="0">
              <a:solidFill>
                <a:srgbClr val="000000"/>
              </a:solidFill>
              <a:latin typeface="NRBBUU+Open Sans Regular" charset="0"/>
              <a:cs typeface="NRBBUU+Open Sans Regular" charset="0"/>
            </a:endParaRPr>
          </a:p>
          <a:p>
            <a:pPr eaLnBrk="1" hangingPunct="1">
              <a:lnSpc>
                <a:spcPts val="2163"/>
              </a:lnSpc>
              <a:buSzPct val="100000"/>
              <a:buFont typeface="Calibri" panose="020F0502020204030204" pitchFamily="34" charset="0"/>
              <a:buNone/>
            </a:pPr>
            <a:r>
              <a:rPr lang="ru-RU" altLang="pt-BR" sz="1200" dirty="0">
                <a:solidFill>
                  <a:srgbClr val="000000"/>
                </a:solidFill>
                <a:latin typeface="NRBBUU+Open Sans Regular" charset="0"/>
                <a:cs typeface="NRBBUU+Open Sans Regular" charset="0"/>
              </a:rPr>
              <a:t>Ferramenta de apoio: POSTMAN.</a:t>
            </a:r>
            <a:endParaRPr lang="pt-BR" altLang="pt-BR" sz="1200" dirty="0">
              <a:solidFill>
                <a:srgbClr val="000000"/>
              </a:solidFill>
              <a:latin typeface="NRBBUU+Open Sans Regular" charset="0"/>
              <a:cs typeface="NRBBUU+Open Sans Regular" charset="0"/>
            </a:endParaRPr>
          </a:p>
          <a:p>
            <a:pPr eaLnBrk="1" hangingPunct="1">
              <a:lnSpc>
                <a:spcPts val="2163"/>
              </a:lnSpc>
              <a:buSzPct val="100000"/>
              <a:buFont typeface="Calibri" panose="020F0502020204030204" pitchFamily="34" charset="0"/>
              <a:buNone/>
            </a:pPr>
            <a:r>
              <a:rPr lang="ru-RU" altLang="pt-BR" sz="1200" dirty="0">
                <a:solidFill>
                  <a:srgbClr val="000000"/>
                </a:solidFill>
                <a:latin typeface="NRBBUU+Open Sans Regular" charset="0"/>
                <a:cs typeface="NRBBUU+Open Sans Regular" charset="0"/>
              </a:rPr>
              <a:t>Método: GET</a:t>
            </a:r>
            <a:endParaRPr lang="pt-BR" altLang="pt-BR" sz="1200" dirty="0">
              <a:solidFill>
                <a:srgbClr val="000000"/>
              </a:solidFill>
              <a:latin typeface="NRBBUU+Open Sans Regular" charset="0"/>
              <a:cs typeface="NRBBUU+Open Sans Regular" charset="0"/>
            </a:endParaRPr>
          </a:p>
          <a:p>
            <a:pPr eaLnBrk="1" hangingPunct="1">
              <a:lnSpc>
                <a:spcPts val="2163"/>
              </a:lnSpc>
              <a:buSzPct val="100000"/>
              <a:buFont typeface="Calibri" panose="020F0502020204030204" pitchFamily="34" charset="0"/>
              <a:buNone/>
            </a:pPr>
            <a:r>
              <a:rPr lang="pt-BR" sz="12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Site</a:t>
            </a:r>
            <a:r>
              <a:rPr lang="pt-BR" sz="1200" spc="-1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 </a:t>
            </a:r>
            <a:r>
              <a:rPr lang="pt-BR" sz="12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de apoio:</a:t>
            </a:r>
            <a:r>
              <a:rPr lang="pt-BR" sz="1200" spc="-1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 </a:t>
            </a:r>
            <a:r>
              <a:rPr lang="pt-BR" sz="1200" u="sng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563C1"/>
                </a:solidFill>
                <a:latin typeface="NRBBUU+Open Sans Regular"/>
                <a:cs typeface="NRBBUU+Open Sans Regular"/>
                <a:sym typeface="Wingdings"/>
                <a:hlinkClick r:id="rId8"/>
              </a:rPr>
              <a:t>https://viacep.com.br</a:t>
            </a:r>
            <a:r>
              <a:rPr lang="pt-BR" sz="1200" u="sng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563C1"/>
                </a:solidFill>
                <a:latin typeface="NRBBUU+Open Sans Regular"/>
                <a:cs typeface="NRBBUU+Open Sans Regular"/>
                <a:sym typeface="Wingdings"/>
              </a:rPr>
              <a:t> </a:t>
            </a:r>
          </a:p>
          <a:p>
            <a:pPr eaLnBrk="1" hangingPunct="1">
              <a:lnSpc>
                <a:spcPts val="2163"/>
              </a:lnSpc>
              <a:buSzPct val="100000"/>
              <a:buFont typeface="Calibri" panose="020F0502020204030204" pitchFamily="34" charset="0"/>
              <a:buNone/>
            </a:pPr>
            <a:r>
              <a:rPr lang="pt-BR" altLang="pt-BR" sz="1200" dirty="0">
                <a:solidFill>
                  <a:srgbClr val="000000"/>
                </a:solidFill>
                <a:latin typeface="NRBBUU+Open Sans Regular" charset="0"/>
                <a:cs typeface="NRBBUU+Open Sans Regular" charset="0"/>
              </a:rPr>
              <a:t>Exemplo de chamada: </a:t>
            </a:r>
            <a:r>
              <a:rPr lang="pt-BR" altLang="pt-BR" sz="1200" dirty="0">
                <a:solidFill>
                  <a:srgbClr val="000000"/>
                </a:solidFill>
                <a:latin typeface="NRBBUU+Open Sans Regular" charset="0"/>
                <a:cs typeface="NRBBUU+Open Sans Regular" charset="0"/>
                <a:hlinkClick r:id="rId9"/>
              </a:rPr>
              <a:t>https://viacep.com.br/ws/01523000/json</a:t>
            </a:r>
            <a:r>
              <a:rPr lang="pt-BR" altLang="pt-BR" sz="1600" dirty="0">
                <a:solidFill>
                  <a:srgbClr val="000000"/>
                </a:solidFill>
                <a:latin typeface="NRBBUU+Open Sans Regular" charset="0"/>
                <a:cs typeface="NRBBUU+Open Sans Regular" charset="0"/>
                <a:hlinkClick r:id="rId9"/>
              </a:rPr>
              <a:t>/</a:t>
            </a:r>
            <a:r>
              <a:rPr lang="pt-BR" altLang="pt-BR" sz="1600" dirty="0">
                <a:solidFill>
                  <a:srgbClr val="000000"/>
                </a:solidFill>
                <a:latin typeface="NRBBUU+Open Sans Regular" charset="0"/>
                <a:cs typeface="NRBBUU+Open Sans Regular" charset="0"/>
              </a:rPr>
              <a:t> </a:t>
            </a:r>
            <a:r>
              <a:rPr lang="pt-BR" altLang="pt-BR" sz="1200" dirty="0">
                <a:solidFill>
                  <a:srgbClr val="000000"/>
                </a:solidFill>
                <a:latin typeface="NRBBUU+Open Sans Regular" charset="0"/>
                <a:cs typeface="NRBBUU+Open Sans Regular" charset="0"/>
              </a:rPr>
              <a:t>onde 01523000 é o cep informado no começo da requisição</a:t>
            </a:r>
          </a:p>
          <a:p>
            <a:pPr eaLnBrk="1" hangingPunct="1">
              <a:lnSpc>
                <a:spcPts val="2163"/>
              </a:lnSpc>
              <a:buSzPct val="100000"/>
              <a:buFont typeface="Calibri" panose="020F0502020204030204" pitchFamily="34" charset="0"/>
              <a:buNone/>
            </a:pPr>
            <a:r>
              <a:rPr lang="pt-BR" altLang="pt-BR" sz="1200" dirty="0">
                <a:solidFill>
                  <a:srgbClr val="000000"/>
                </a:solidFill>
                <a:latin typeface="NRBBUU+Open Sans Regular" charset="0"/>
                <a:cs typeface="NRBBUU+Open Sans Regular" charset="0"/>
              </a:rPr>
              <a:t>Quando a integração obter sucesso, gravar o resultado dos dados do cep como comentário no registro de </a:t>
            </a:r>
            <a:r>
              <a:rPr lang="pt-BR" altLang="pt-BR" sz="1200" b="1" dirty="0">
                <a:solidFill>
                  <a:srgbClr val="000000"/>
                </a:solidFill>
                <a:latin typeface="NRBBUU+Open Sans Regular" charset="0"/>
                <a:cs typeface="NRBBUU+Open Sans Regular" charset="0"/>
              </a:rPr>
              <a:t>Profile</a:t>
            </a:r>
            <a:r>
              <a:rPr lang="pt-BR" altLang="pt-BR" sz="1200" dirty="0">
                <a:solidFill>
                  <a:srgbClr val="000000"/>
                </a:solidFill>
                <a:latin typeface="NRBBUU+Open Sans Regular" charset="0"/>
                <a:cs typeface="NRBBUU+Open Sans Regular" charset="0"/>
              </a:rPr>
              <a:t>.</a:t>
            </a:r>
          </a:p>
          <a:p>
            <a:pPr eaLnBrk="1" hangingPunct="1">
              <a:lnSpc>
                <a:spcPts val="2163"/>
              </a:lnSpc>
              <a:spcBef>
                <a:spcPts val="675"/>
              </a:spcBef>
              <a:buSzPct val="100000"/>
            </a:pPr>
            <a:endParaRPr lang="pt-BR" sz="1600" u="sng" dirty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0563C1"/>
              </a:solidFill>
              <a:latin typeface="NRBBUU+Open Sans Regular"/>
              <a:cs typeface="NRBBUU+Open Sans Regular"/>
              <a:sym typeface="Wingdings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D28446C1-D372-4FD4-88C9-A4C1E0A39D88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23465" y="1643035"/>
            <a:ext cx="6118611" cy="1373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285750" indent="-285750" algn="just" eaLnBrk="1" hangingPunct="1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ru-RU" altLang="pt-BR" sz="1600" dirty="0">
                <a:solidFill>
                  <a:srgbClr val="000000"/>
                </a:solidFill>
                <a:latin typeface="NRBBUU+Open Sans Regular" charset="0"/>
                <a:cs typeface="NRBBUU+Open Sans Regular" charset="0"/>
              </a:rPr>
              <a:t>Transforme </a:t>
            </a:r>
            <a:r>
              <a:rPr lang="pt-BR" altLang="pt-BR" sz="1600" dirty="0">
                <a:solidFill>
                  <a:srgbClr val="000000"/>
                </a:solidFill>
                <a:latin typeface="NRBBUU+Open Sans Regular" charset="0"/>
                <a:cs typeface="NRBBUU+Open Sans Regular" charset="0"/>
              </a:rPr>
              <a:t>o preenchimento </a:t>
            </a:r>
            <a:r>
              <a:rPr lang="ru-RU" altLang="pt-BR" sz="1600" dirty="0">
                <a:solidFill>
                  <a:srgbClr val="000000"/>
                </a:solidFill>
                <a:latin typeface="NRBBUU+Open Sans Regular" charset="0"/>
                <a:cs typeface="NRBBUU+Open Sans Regular" charset="0"/>
              </a:rPr>
              <a:t>d</a:t>
            </a:r>
            <a:r>
              <a:rPr lang="pt-BR" altLang="pt-BR" sz="1600" dirty="0">
                <a:solidFill>
                  <a:srgbClr val="000000"/>
                </a:solidFill>
                <a:latin typeface="NRBBUU+Open Sans Regular" charset="0"/>
                <a:cs typeface="NRBBUU+Open Sans Regular" charset="0"/>
              </a:rPr>
              <a:t>o</a:t>
            </a:r>
            <a:r>
              <a:rPr lang="ru-RU" altLang="pt-BR" sz="1600" dirty="0">
                <a:solidFill>
                  <a:srgbClr val="000000"/>
                </a:solidFill>
                <a:latin typeface="NRBBUU+Open Sans Regular" charset="0"/>
                <a:cs typeface="NRBBUU+Open Sans Regular" charset="0"/>
              </a:rPr>
              <a:t> endereço de CEP</a:t>
            </a:r>
            <a:r>
              <a:rPr lang="pt-BR" altLang="pt-BR" sz="1600" dirty="0">
                <a:solidFill>
                  <a:srgbClr val="000000"/>
                </a:solidFill>
                <a:latin typeface="NRBBUU+Open Sans Regular" charset="0"/>
                <a:cs typeface="NRBBUU+Open Sans Regular" charset="0"/>
              </a:rPr>
              <a:t>(Zip </a:t>
            </a:r>
            <a:r>
              <a:rPr lang="pt-BR" altLang="pt-BR" sz="1600" dirty="0" err="1">
                <a:solidFill>
                  <a:srgbClr val="000000"/>
                </a:solidFill>
                <a:latin typeface="NRBBUU+Open Sans Regular" charset="0"/>
                <a:cs typeface="NRBBUU+Open Sans Regular" charset="0"/>
              </a:rPr>
              <a:t>code</a:t>
            </a:r>
            <a:r>
              <a:rPr lang="pt-BR" altLang="pt-BR" sz="1600" dirty="0">
                <a:solidFill>
                  <a:srgbClr val="000000"/>
                </a:solidFill>
                <a:latin typeface="NRBBUU+Open Sans Regular" charset="0"/>
                <a:cs typeface="NRBBUU+Open Sans Regular" charset="0"/>
              </a:rPr>
              <a:t>)</a:t>
            </a:r>
            <a:r>
              <a:rPr lang="ru-RU" altLang="pt-BR" sz="1600" dirty="0">
                <a:solidFill>
                  <a:srgbClr val="000000"/>
                </a:solidFill>
                <a:latin typeface="NRBBUU+Open Sans Regular" charset="0"/>
                <a:cs typeface="NRBBUU+Open Sans Regular" charset="0"/>
              </a:rPr>
              <a:t> em uma integração</a:t>
            </a:r>
            <a:r>
              <a:rPr lang="pt-BR" altLang="pt-BR" sz="1600" dirty="0">
                <a:solidFill>
                  <a:srgbClr val="000000"/>
                </a:solidFill>
                <a:latin typeface="NRBBUU+Open Sans Regular" charset="0"/>
                <a:cs typeface="NRBBUU+Open Sans Regular" charset="0"/>
              </a:rPr>
              <a:t>,</a:t>
            </a:r>
            <a:r>
              <a:rPr lang="ru-RU" altLang="pt-BR" sz="1600" dirty="0">
                <a:solidFill>
                  <a:srgbClr val="000000"/>
                </a:solidFill>
                <a:latin typeface="NRBBUU+Open Sans Regular" charset="0"/>
                <a:cs typeface="NRBBUU+Open Sans Regular" charset="0"/>
              </a:rPr>
              <a:t> no evento</a:t>
            </a:r>
            <a:r>
              <a:rPr lang="pt-BR" altLang="pt-BR" sz="1600" dirty="0">
                <a:solidFill>
                  <a:srgbClr val="000000"/>
                </a:solidFill>
                <a:latin typeface="NRBBUU+Open Sans Regular" charset="0"/>
                <a:cs typeface="NRBBUU+Open Sans Regular" charset="0"/>
              </a:rPr>
              <a:t>, no formulário da tabela </a:t>
            </a:r>
            <a:r>
              <a:rPr lang="pt-BR" altLang="pt-BR" sz="1600" b="1" dirty="0">
                <a:solidFill>
                  <a:srgbClr val="000000"/>
                </a:solidFill>
                <a:latin typeface="NRBBUU+Open Sans Regular" charset="0"/>
                <a:cs typeface="NRBBUU+Open Sans Regular" charset="0"/>
              </a:rPr>
              <a:t>Profile</a:t>
            </a:r>
            <a:r>
              <a:rPr lang="pt-BR" altLang="pt-BR" sz="1600" dirty="0">
                <a:solidFill>
                  <a:srgbClr val="000000"/>
                </a:solidFill>
                <a:latin typeface="NRBBUU+Open Sans Regular" charset="0"/>
                <a:cs typeface="NRBBUU+Open Sans Regular" charset="0"/>
              </a:rPr>
              <a:t>, utilizando </a:t>
            </a:r>
            <a:r>
              <a:rPr lang="pt-BR" altLang="pt-BR" sz="1600" b="1" i="1" dirty="0">
                <a:solidFill>
                  <a:srgbClr val="000000"/>
                </a:solidFill>
                <a:latin typeface="NRBBUU+Open Sans Regular" charset="0"/>
                <a:cs typeface="NRBBUU+Open Sans Regular" charset="0"/>
              </a:rPr>
              <a:t>uma integração REST</a:t>
            </a:r>
            <a:r>
              <a:rPr lang="pt-BR" altLang="pt-BR" sz="1600" dirty="0">
                <a:solidFill>
                  <a:srgbClr val="000000"/>
                </a:solidFill>
                <a:latin typeface="NRBBUU+Open Sans Regular" charset="0"/>
                <a:cs typeface="NRBBUU+Open Sans Regular" charset="0"/>
              </a:rPr>
              <a:t>.</a:t>
            </a:r>
          </a:p>
          <a:p>
            <a:pPr algn="just" eaLnBrk="1" hangingPunct="1">
              <a:lnSpc>
                <a:spcPts val="2163"/>
              </a:lnSpc>
              <a:buSzPct val="100000"/>
            </a:pPr>
            <a:endParaRPr lang="pt-BR" sz="1600" dirty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000000"/>
              </a:solidFill>
              <a:latin typeface="NRBBUU+Open Sans Regular"/>
              <a:cs typeface="NRBBUU+Open Sans Regular"/>
              <a:sym typeface="Wingdings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060B6E4-ADE8-4FBA-B8FD-A1961FFE487F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22703" y="3846700"/>
            <a:ext cx="5720134" cy="1069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buSzPct val="100000"/>
            </a:pPr>
            <a:r>
              <a:rPr lang="pt-BR" sz="1600" b="1" u="sng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LEMBRE-SE:</a:t>
            </a:r>
            <a:r>
              <a:rPr lang="pt-BR" sz="16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 Antes de tratar das integrações, vale considerar que cabe ao desenvolvedor definir quaisquer variáveis/campos/flags de apoio necessário para controle do sucesso/falha da integração.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F982D467-4390-496C-A686-13A52BCC48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08328" y="1841406"/>
            <a:ext cx="5243014" cy="22252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8833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A8846-2D7B-4ED6-98EA-31753247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96" y="350853"/>
            <a:ext cx="9778469" cy="666000"/>
          </a:xfrm>
        </p:spPr>
        <p:txBody>
          <a:bodyPr/>
          <a:lstStyle/>
          <a:p>
            <a:r>
              <a:rPr lang="pt-BR" dirty="0">
                <a:solidFill>
                  <a:srgbClr val="F5B111"/>
                </a:solidFill>
              </a:rPr>
              <a:t>D</a:t>
            </a:r>
            <a:r>
              <a:rPr lang="pt-BR" dirty="0"/>
              <a:t>esafio </a:t>
            </a:r>
            <a:r>
              <a:rPr lang="pt-BR" dirty="0" err="1"/>
              <a:t>Bootcampers</a:t>
            </a:r>
            <a:endParaRPr lang="pt-BR" dirty="0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591D0416-A465-485E-8B7E-1B2EF18317A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795045" y="1158875"/>
            <a:ext cx="2914438" cy="2436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>
            <a:spAutoFit/>
          </a:bodyPr>
          <a:lstStyle/>
          <a:p>
            <a:pPr fontAlgn="auto">
              <a:lnSpc>
                <a:spcPts val="1911"/>
              </a:lnSpc>
              <a:defRPr/>
            </a:pPr>
            <a:r>
              <a:rPr lang="pt-BR"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LJHQDK+Open Sans Bold"/>
                <a:cs typeface="LJHQDK+Open Sans Bold"/>
                <a:sym typeface="Wingdings"/>
              </a:rPr>
              <a:t>REGRAS DE NEGÓCIO (Extras)</a:t>
            </a:r>
            <a:endParaRPr b="1" dirty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000000"/>
              </a:solidFill>
              <a:latin typeface="LJHQDK+Open Sans Bold"/>
              <a:cs typeface="LJHQDK+Open Sans Bold"/>
              <a:sym typeface="Wingdings"/>
            </a:endParaRPr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73941E98-C02C-4FDF-A4AA-2DCF94A20C49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53004" y="1478888"/>
            <a:ext cx="9538283" cy="25471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285750" indent="-285750" algn="just" eaLnBrk="1" hangingPunct="1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</a:rPr>
              <a:t>Criar alguns relatórios (</a:t>
            </a:r>
            <a:r>
              <a:rPr lang="pt-BR" altLang="pt-BR" sz="1600" dirty="0" err="1">
                <a:solidFill>
                  <a:srgbClr val="000000"/>
                </a:solidFill>
                <a:latin typeface="JVJSRP+Open Sans Regular" charset="0"/>
              </a:rPr>
              <a:t>Reports</a:t>
            </a: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</a:rPr>
              <a:t>) da tabela </a:t>
            </a:r>
            <a:r>
              <a:rPr lang="pt-BR" altLang="pt-BR" sz="1600" b="1" dirty="0" err="1">
                <a:solidFill>
                  <a:srgbClr val="000000"/>
                </a:solidFill>
                <a:latin typeface="JVJSRP+Open Sans Regular" charset="0"/>
              </a:rPr>
              <a:t>Bootcampers</a:t>
            </a: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</a:rPr>
              <a:t> e colocá-los em um Dashboard com dados do sistema como:</a:t>
            </a:r>
          </a:p>
          <a:p>
            <a:pPr marL="1028700" lvl="1" algn="just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</a:rPr>
              <a:t>Quantidade de Registros por </a:t>
            </a:r>
            <a:r>
              <a:rPr lang="pt-BR" altLang="pt-BR" sz="1600" dirty="0" err="1">
                <a:solidFill>
                  <a:srgbClr val="000000"/>
                </a:solidFill>
                <a:latin typeface="JVJSRP+Open Sans Regular" charset="0"/>
              </a:rPr>
              <a:t>State</a:t>
            </a:r>
            <a:endParaRPr lang="pt-BR" altLang="pt-BR" sz="1600" dirty="0">
              <a:solidFill>
                <a:srgbClr val="000000"/>
              </a:solidFill>
              <a:latin typeface="JVJSRP+Open Sans Regular" charset="0"/>
            </a:endParaRPr>
          </a:p>
          <a:p>
            <a:pPr marL="1028700" lvl="1" algn="just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</a:rPr>
              <a:t>Quantidade de Registros na última semana</a:t>
            </a:r>
          </a:p>
          <a:p>
            <a:pPr marL="1028700" lvl="1" algn="just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</a:rPr>
              <a:t>Quantidade de Tarefas por Instrutor</a:t>
            </a:r>
          </a:p>
          <a:p>
            <a:pPr marL="1028700" lvl="1" algn="just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</a:rPr>
              <a:t>Quantidade de Registros por Curso</a:t>
            </a:r>
          </a:p>
          <a:p>
            <a:pPr marL="1028700" lvl="1" algn="just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</a:rPr>
              <a:t>Quantidade de Aprovações por status</a:t>
            </a: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AF37B99B-1D23-AA64-2841-87B5AABC82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411" y="2410031"/>
            <a:ext cx="2547108" cy="254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451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A8846-2D7B-4ED6-98EA-31753247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96" y="350853"/>
            <a:ext cx="9778469" cy="666000"/>
          </a:xfrm>
        </p:spPr>
        <p:txBody>
          <a:bodyPr/>
          <a:lstStyle/>
          <a:p>
            <a:r>
              <a:rPr lang="pt-BR" dirty="0">
                <a:solidFill>
                  <a:srgbClr val="F5B111"/>
                </a:solidFill>
              </a:rPr>
              <a:t>D</a:t>
            </a:r>
            <a:r>
              <a:rPr lang="pt-BR" dirty="0"/>
              <a:t>esafio </a:t>
            </a:r>
            <a:r>
              <a:rPr lang="pt-BR" dirty="0" err="1"/>
              <a:t>Bootcampers</a:t>
            </a:r>
            <a:endParaRPr lang="pt-BR" dirty="0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591D0416-A465-485E-8B7E-1B2EF18317A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795045" y="1158875"/>
            <a:ext cx="2165052" cy="2436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>
            <a:spAutoFit/>
          </a:bodyPr>
          <a:lstStyle/>
          <a:p>
            <a:pPr fontAlgn="auto">
              <a:lnSpc>
                <a:spcPts val="1911"/>
              </a:lnSpc>
              <a:defRPr/>
            </a:pPr>
            <a:r>
              <a:rPr lang="pt-BR"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LJHQDK+Open Sans Bold"/>
                <a:cs typeface="LJHQDK+Open Sans Bold"/>
                <a:sym typeface="Wingdings"/>
              </a:rPr>
              <a:t>EXTRAS</a:t>
            </a:r>
            <a:endParaRPr b="1" dirty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000000"/>
              </a:solidFill>
              <a:latin typeface="LJHQDK+Open Sans Bold"/>
              <a:cs typeface="LJHQDK+Open Sans Bold"/>
              <a:sym typeface="Wingdings"/>
            </a:endParaRPr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73941E98-C02C-4FDF-A4AA-2DCF94A20C49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53004" y="1478888"/>
            <a:ext cx="9538283" cy="217777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285750" indent="-285750" algn="just" eaLnBrk="1" hangingPunct="1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</a:rPr>
              <a:t>Criar </a:t>
            </a:r>
            <a:r>
              <a:rPr lang="pt-BR" altLang="pt-BR" sz="1600" dirty="0" err="1">
                <a:solidFill>
                  <a:srgbClr val="000000"/>
                </a:solidFill>
                <a:latin typeface="JVJSRP+Open Sans Regular" charset="0"/>
              </a:rPr>
              <a:t>SLA`s</a:t>
            </a: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</a:rPr>
              <a:t> (</a:t>
            </a:r>
            <a:r>
              <a:rPr lang="pt-BR" altLang="pt-BR" sz="1600" dirty="0" err="1">
                <a:solidFill>
                  <a:srgbClr val="000000"/>
                </a:solidFill>
                <a:latin typeface="JVJSRP+Open Sans Regular" charset="0"/>
              </a:rPr>
              <a:t>service</a:t>
            </a: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</a:rPr>
              <a:t> </a:t>
            </a:r>
            <a:r>
              <a:rPr lang="pt-BR" altLang="pt-BR" sz="1600" dirty="0" err="1">
                <a:solidFill>
                  <a:srgbClr val="000000"/>
                </a:solidFill>
                <a:latin typeface="JVJSRP+Open Sans Regular" charset="0"/>
              </a:rPr>
              <a:t>level</a:t>
            </a: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</a:rPr>
              <a:t> </a:t>
            </a:r>
            <a:r>
              <a:rPr lang="pt-BR" altLang="pt-BR" sz="1600" dirty="0" err="1">
                <a:solidFill>
                  <a:srgbClr val="000000"/>
                </a:solidFill>
                <a:latin typeface="JVJSRP+Open Sans Regular" charset="0"/>
              </a:rPr>
              <a:t>agreement</a:t>
            </a: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</a:rPr>
              <a:t>) de atendimento por status</a:t>
            </a:r>
          </a:p>
          <a:p>
            <a:pPr marL="285750" indent="-285750" algn="just" eaLnBrk="1" hangingPunct="1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</a:rPr>
              <a:t>Criar Métricas (</a:t>
            </a:r>
            <a:r>
              <a:rPr lang="pt-BR" altLang="pt-BR" sz="1600" dirty="0" err="1">
                <a:solidFill>
                  <a:srgbClr val="000000"/>
                </a:solidFill>
                <a:latin typeface="JVJSRP+Open Sans Regular" charset="0"/>
              </a:rPr>
              <a:t>Metrics</a:t>
            </a: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</a:rPr>
              <a:t>) por Status</a:t>
            </a:r>
          </a:p>
          <a:p>
            <a:pPr marL="285750" indent="-285750" algn="just" eaLnBrk="1" hangingPunct="1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</a:rPr>
              <a:t>Adicionar os itens acima no painel (dashboard) através de relatórios</a:t>
            </a:r>
          </a:p>
          <a:p>
            <a:pPr marL="285750" indent="-285750" algn="just" eaLnBrk="1" hangingPunct="1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</a:rPr>
              <a:t>Criar alguma rotina de PERSISTÊNCIA na integração</a:t>
            </a:r>
          </a:p>
          <a:p>
            <a:pPr marL="285750" indent="-285750" algn="just" eaLnBrk="1" hangingPunct="1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</a:rPr>
              <a:t>O </a:t>
            </a:r>
            <a:r>
              <a:rPr lang="pt-BR" altLang="pt-BR" sz="1600" dirty="0" err="1">
                <a:solidFill>
                  <a:srgbClr val="000000"/>
                </a:solidFill>
                <a:latin typeface="JVJSRP+Open Sans Regular" charset="0"/>
              </a:rPr>
              <a:t>Bootcamper</a:t>
            </a: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</a:rPr>
              <a:t> poderá criar um registro via Virtual Agent ou </a:t>
            </a:r>
            <a:r>
              <a:rPr lang="pt-BR" altLang="pt-BR" sz="1600" dirty="0" err="1">
                <a:solidFill>
                  <a:srgbClr val="000000"/>
                </a:solidFill>
                <a:latin typeface="JVJSRP+Open Sans Regular" charset="0"/>
              </a:rPr>
              <a:t>Inbound</a:t>
            </a: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</a:rPr>
              <a:t> </a:t>
            </a:r>
            <a:r>
              <a:rPr lang="pt-BR" altLang="pt-BR" sz="1600" dirty="0" err="1">
                <a:solidFill>
                  <a:srgbClr val="000000"/>
                </a:solidFill>
                <a:latin typeface="JVJSRP+Open Sans Regular" charset="0"/>
              </a:rPr>
              <a:t>Action</a:t>
            </a:r>
            <a:endParaRPr lang="pt-BR" altLang="pt-BR" sz="1600" dirty="0">
              <a:solidFill>
                <a:srgbClr val="000000"/>
              </a:solidFill>
              <a:latin typeface="JVJSRP+Open Sans Regular" charset="0"/>
            </a:endParaRPr>
          </a:p>
          <a:p>
            <a:pPr marL="285750" indent="-285750" algn="just" eaLnBrk="1" hangingPunct="1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</a:rPr>
              <a:t>Configurar uma rotina para que seja disparado os relatórios 1 x por semana (e entregues por </a:t>
            </a:r>
            <a:r>
              <a:rPr lang="pt-BR" altLang="pt-BR" sz="1600" dirty="0" err="1">
                <a:solidFill>
                  <a:srgbClr val="000000"/>
                </a:solidFill>
                <a:latin typeface="JVJSRP+Open Sans Regular" charset="0"/>
              </a:rPr>
              <a:t>email</a:t>
            </a: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</a:rPr>
              <a:t>)</a:t>
            </a:r>
          </a:p>
        </p:txBody>
      </p:sp>
      <p:pic>
        <p:nvPicPr>
          <p:cNvPr id="4" name="Imagem 3" descr="Uma imagem contendo relógio, mesa, segurando, jogando&#10;&#10;Descrição gerada automaticamente">
            <a:extLst>
              <a:ext uri="{FF2B5EF4-FFF2-40B4-BE49-F238E27FC236}">
                <a16:creationId xmlns:a16="http://schemas.microsoft.com/office/drawing/2014/main" id="{69E2CF3B-8FEB-3C3F-64C9-A3C087A308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540" y="2315397"/>
            <a:ext cx="2398456" cy="239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64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51DAC00-647A-49A8-A167-E43E470B4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96" y="331188"/>
            <a:ext cx="9778469" cy="666000"/>
          </a:xfrm>
        </p:spPr>
        <p:txBody>
          <a:bodyPr/>
          <a:lstStyle/>
          <a:p>
            <a:r>
              <a:rPr lang="pt-BR" dirty="0">
                <a:solidFill>
                  <a:srgbClr val="F5B111"/>
                </a:solidFill>
              </a:rPr>
              <a:t>D</a:t>
            </a:r>
            <a:r>
              <a:rPr lang="pt-BR" dirty="0"/>
              <a:t>esafio </a:t>
            </a:r>
            <a:r>
              <a:rPr lang="pt-BR" dirty="0" err="1"/>
              <a:t>Bootcampers</a:t>
            </a:r>
            <a:endParaRPr lang="pt-BR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7DD8B85-6EF3-4733-B2C2-8904AC85027B}"/>
              </a:ext>
            </a:extLst>
          </p:cNvPr>
          <p:cNvSpPr txBox="1">
            <a:spLocks/>
          </p:cNvSpPr>
          <p:nvPr/>
        </p:nvSpPr>
        <p:spPr>
          <a:xfrm>
            <a:off x="427042" y="1702978"/>
            <a:ext cx="11337915" cy="1625780"/>
          </a:xfrm>
          <a:prstGeom prst="rect">
            <a:avLst/>
          </a:prstGeom>
        </p:spPr>
        <p:txBody>
          <a:bodyPr numCol="2" anchor="t"/>
          <a:lstStyle>
            <a:defPPr>
              <a:defRPr lang="en-US"/>
            </a:defPPr>
            <a:lvl1pPr marL="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4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08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12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16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20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24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28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32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0"/>
              </a:spcAft>
            </a:pPr>
            <a:endParaRPr lang="pt-BR" sz="2000" dirty="0">
              <a:solidFill>
                <a:srgbClr val="444444"/>
              </a:solidFill>
              <a:latin typeface="Pop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C05275D-96E7-1953-FBFF-7C5541311107}"/>
              </a:ext>
            </a:extLst>
          </p:cNvPr>
          <p:cNvSpPr txBox="1">
            <a:spLocks/>
          </p:cNvSpPr>
          <p:nvPr/>
        </p:nvSpPr>
        <p:spPr>
          <a:xfrm>
            <a:off x="425171" y="4457355"/>
            <a:ext cx="6079308" cy="1625780"/>
          </a:xfrm>
          <a:prstGeom prst="rect">
            <a:avLst/>
          </a:prstGeom>
        </p:spPr>
        <p:txBody>
          <a:bodyPr anchor="t"/>
          <a:lstStyle>
            <a:defPPr>
              <a:defRPr lang="en-US"/>
            </a:defPPr>
            <a:lvl1pPr marL="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4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08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12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16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20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24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28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32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§"/>
            </a:pPr>
            <a:endParaRPr lang="pt-BR" sz="1800" dirty="0">
              <a:solidFill>
                <a:srgbClr val="444444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  <a:sym typeface="Wingdings" panose="05000000000000000000" pitchFamily="2" charset="2"/>
            </a:endParaRPr>
          </a:p>
        </p:txBody>
      </p:sp>
      <p:sp>
        <p:nvSpPr>
          <p:cNvPr id="2" name="object 8">
            <a:extLst>
              <a:ext uri="{FF2B5EF4-FFF2-40B4-BE49-F238E27FC236}">
                <a16:creationId xmlns:a16="http://schemas.microsoft.com/office/drawing/2014/main" id="{A7DD1825-6043-44BA-B32B-330945A0280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25171" y="1077837"/>
            <a:ext cx="11526197" cy="587109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285750" indent="-285750" algn="just" eaLnBrk="1" hangingPunct="1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</a:rPr>
              <a:t>Sprint 1</a:t>
            </a:r>
          </a:p>
          <a:p>
            <a:pPr marL="285750" indent="-285750" algn="just" eaLnBrk="1" hangingPunct="1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</a:rPr>
              <a:t>Criar as tabelas</a:t>
            </a:r>
          </a:p>
          <a:p>
            <a:pPr marL="285750" indent="-285750" algn="just" eaLnBrk="1" hangingPunct="1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</a:rPr>
              <a:t>Criar os usuários/grupos</a:t>
            </a:r>
          </a:p>
          <a:p>
            <a:pPr marL="285750" indent="-285750" algn="just" eaLnBrk="1" hangingPunct="1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</a:rPr>
              <a:t>Tratar as Roles e as </a:t>
            </a:r>
            <a:r>
              <a:rPr lang="pt-BR" altLang="pt-BR" sz="1600" dirty="0" err="1">
                <a:solidFill>
                  <a:srgbClr val="000000"/>
                </a:solidFill>
                <a:latin typeface="JVJSRP+Open Sans Regular" charset="0"/>
              </a:rPr>
              <a:t>ACLs</a:t>
            </a:r>
            <a:endParaRPr lang="pt-BR" altLang="pt-BR" sz="1600" dirty="0">
              <a:solidFill>
                <a:srgbClr val="000000"/>
              </a:solidFill>
              <a:latin typeface="JVJSRP+Open Sans Regular" charset="0"/>
            </a:endParaRPr>
          </a:p>
          <a:p>
            <a:pPr algn="just" eaLnBrk="1" hangingPunct="1">
              <a:lnSpc>
                <a:spcPct val="150000"/>
              </a:lnSpc>
              <a:buSzPct val="100000"/>
              <a:defRPr/>
            </a:pPr>
            <a:endParaRPr lang="pt-BR" altLang="pt-BR" sz="1600" dirty="0">
              <a:solidFill>
                <a:srgbClr val="000000"/>
              </a:solidFill>
              <a:latin typeface="JVJSRP+Open Sans Regular" charset="0"/>
            </a:endParaRPr>
          </a:p>
          <a:p>
            <a:pPr marL="285750" indent="-285750" algn="just" eaLnBrk="1" hangingPunct="1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</a:rPr>
              <a:t>Sprint 2</a:t>
            </a:r>
          </a:p>
          <a:p>
            <a:pPr marL="285750" indent="-285750" algn="just" eaLnBrk="1" hangingPunct="1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</a:rPr>
              <a:t>Criar a estrutura do </a:t>
            </a:r>
            <a:r>
              <a:rPr lang="pt-BR" altLang="pt-BR" sz="1600" dirty="0" err="1">
                <a:solidFill>
                  <a:srgbClr val="000000"/>
                </a:solidFill>
                <a:latin typeface="JVJSRP+Open Sans Regular" charset="0"/>
              </a:rPr>
              <a:t>Flow</a:t>
            </a: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</a:rPr>
              <a:t>/</a:t>
            </a:r>
            <a:r>
              <a:rPr lang="pt-BR" altLang="pt-BR" sz="1600" dirty="0" err="1">
                <a:solidFill>
                  <a:srgbClr val="000000"/>
                </a:solidFill>
                <a:latin typeface="JVJSRP+Open Sans Regular" charset="0"/>
              </a:rPr>
              <a:t>Subflow</a:t>
            </a:r>
            <a:endParaRPr lang="pt-BR" altLang="pt-BR" sz="1600" dirty="0">
              <a:solidFill>
                <a:srgbClr val="000000"/>
              </a:solidFill>
              <a:latin typeface="JVJSRP+Open Sans Regular" charset="0"/>
            </a:endParaRPr>
          </a:p>
          <a:p>
            <a:pPr marL="285750" indent="-285750" algn="just" eaLnBrk="1" hangingPunct="1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</a:rPr>
              <a:t>Configurar a notificação</a:t>
            </a:r>
          </a:p>
          <a:p>
            <a:pPr marL="285750" indent="-285750" algn="just" eaLnBrk="1" hangingPunct="1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</a:rPr>
              <a:t>Criar o item de catálogo e a categoria no Service Portal</a:t>
            </a:r>
          </a:p>
          <a:p>
            <a:pPr marL="285750" indent="-285750" algn="just" eaLnBrk="1" hangingPunct="1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/>
            </a:pPr>
            <a:endParaRPr lang="pt-BR" altLang="pt-BR" sz="1600" dirty="0">
              <a:solidFill>
                <a:srgbClr val="000000"/>
              </a:solidFill>
              <a:latin typeface="JVJSRP+Open Sans Regular" charset="0"/>
            </a:endParaRPr>
          </a:p>
          <a:p>
            <a:pPr marL="285750" indent="-285750" algn="just" eaLnBrk="1" hangingPunct="1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</a:rPr>
              <a:t>Sprint 3</a:t>
            </a:r>
          </a:p>
          <a:p>
            <a:pPr marL="285750" indent="-285750" algn="just" eaLnBrk="1" hangingPunct="1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</a:rPr>
              <a:t>Criar a integração</a:t>
            </a:r>
          </a:p>
          <a:p>
            <a:pPr marL="285750" indent="-285750" algn="just" eaLnBrk="1" hangingPunct="1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1600" dirty="0" err="1">
                <a:solidFill>
                  <a:srgbClr val="000000"/>
                </a:solidFill>
                <a:latin typeface="JVJSRP+Open Sans Regular" charset="0"/>
              </a:rPr>
              <a:t>Reports</a:t>
            </a: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</a:rPr>
              <a:t> e dashboards</a:t>
            </a:r>
          </a:p>
          <a:p>
            <a:pPr marL="285750" indent="-285750" algn="just" eaLnBrk="1" hangingPunct="1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</a:rPr>
              <a:t>Extras</a:t>
            </a:r>
          </a:p>
          <a:p>
            <a:pPr marL="4171950" lvl="8" algn="just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1600" dirty="0">
                <a:solidFill>
                  <a:srgbClr val="000000"/>
                </a:solidFill>
                <a:highlight>
                  <a:srgbClr val="FFFF00"/>
                </a:highlight>
                <a:latin typeface="JVJSRP+Open Sans Regular" charset="0"/>
              </a:rPr>
              <a:t>Fazer o update set por sprint e exportar o XML ao final do projeto gerar um batch dos US</a:t>
            </a:r>
          </a:p>
          <a:p>
            <a:pPr marL="285750" indent="-285750" algn="just" eaLnBrk="1" hangingPunct="1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/>
            </a:pPr>
            <a:endParaRPr lang="pt-BR" altLang="pt-BR" sz="1600" dirty="0">
              <a:solidFill>
                <a:srgbClr val="000000"/>
              </a:solidFill>
              <a:latin typeface="JVJSRP+Open Sans Regular" charset="0"/>
            </a:endParaRPr>
          </a:p>
        </p:txBody>
      </p:sp>
      <p:pic>
        <p:nvPicPr>
          <p:cNvPr id="5" name="Imagem 4" descr="Texto&#10;&#10;Descrição gerada automaticamente com confiança média">
            <a:extLst>
              <a:ext uri="{FF2B5EF4-FFF2-40B4-BE49-F238E27FC236}">
                <a16:creationId xmlns:a16="http://schemas.microsoft.com/office/drawing/2014/main" id="{0C3110DB-BF64-8FE3-8B92-8082A3B06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549" y="1633615"/>
            <a:ext cx="1946357" cy="1946357"/>
          </a:xfrm>
          <a:prstGeom prst="rect">
            <a:avLst/>
          </a:prstGeom>
        </p:spPr>
      </p:pic>
      <p:pic>
        <p:nvPicPr>
          <p:cNvPr id="7" name="Imagem 6" descr="Uma imagem contendo janela, edifício, relógio&#10;&#10;Descrição gerada automaticamente">
            <a:extLst>
              <a:ext uri="{FF2B5EF4-FFF2-40B4-BE49-F238E27FC236}">
                <a16:creationId xmlns:a16="http://schemas.microsoft.com/office/drawing/2014/main" id="{17ABFEB9-1709-F3D8-2E89-196BB06DFB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140" y="4013384"/>
            <a:ext cx="2017766" cy="201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069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FAC816B-7790-4800-B489-9D961180978A}"/>
              </a:ext>
            </a:extLst>
          </p:cNvPr>
          <p:cNvSpPr txBox="1"/>
          <p:nvPr/>
        </p:nvSpPr>
        <p:spPr>
          <a:xfrm>
            <a:off x="301841" y="1589102"/>
            <a:ext cx="11594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Lembrem-se que nas estórias/requisitos há definições sobre em que momento cada perfil deve ver as informações.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1EDBAE3-D210-4B43-8CF8-C08390E707B3}"/>
              </a:ext>
            </a:extLst>
          </p:cNvPr>
          <p:cNvSpPr txBox="1"/>
          <p:nvPr/>
        </p:nvSpPr>
        <p:spPr>
          <a:xfrm>
            <a:off x="301841" y="2744680"/>
            <a:ext cx="11594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pt-BR" sz="28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Criar uma estrutura bem definida e com regras claras de acesso é muito importante nesse caso.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2871125-3385-4124-BBF2-02A3B96BA021}"/>
              </a:ext>
            </a:extLst>
          </p:cNvPr>
          <p:cNvSpPr txBox="1"/>
          <p:nvPr/>
        </p:nvSpPr>
        <p:spPr>
          <a:xfrm>
            <a:off x="298881" y="3900258"/>
            <a:ext cx="115942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Considere também a organização dos campos na tabela/formulário, pois são elementos que causam uma boa impressão e melhoram a experiência dos usuários no tratamento dos registros.</a:t>
            </a:r>
          </a:p>
        </p:txBody>
      </p:sp>
    </p:spTree>
    <p:extLst>
      <p:ext uri="{BB962C8B-B14F-4D97-AF65-F5344CB8AC3E}">
        <p14:creationId xmlns:p14="http://schemas.microsoft.com/office/powerpoint/2010/main" val="1677704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517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99555C45-E3FA-49E8-AEA7-3E764CD713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68510"/>
            <a:ext cx="7102136" cy="402123"/>
          </a:xfrm>
        </p:spPr>
        <p:txBody>
          <a:bodyPr/>
          <a:lstStyle/>
          <a:p>
            <a:pPr algn="ctr"/>
            <a:r>
              <a:rPr lang="pt-BR" sz="1800" dirty="0"/>
              <a:t>Processo de inscrição e seleção de participantes do </a:t>
            </a:r>
            <a:r>
              <a:rPr lang="pt-BR" sz="1800" dirty="0" err="1"/>
              <a:t>Bootcamp</a:t>
            </a:r>
            <a:r>
              <a:rPr lang="pt-BR" sz="1800" dirty="0"/>
              <a:t> em </a:t>
            </a:r>
            <a:r>
              <a:rPr lang="pt-BR" sz="1800" dirty="0" err="1"/>
              <a:t>ServiceNow</a:t>
            </a:r>
            <a:r>
              <a:rPr lang="pt-BR" sz="1800" dirty="0"/>
              <a:t> </a:t>
            </a:r>
            <a:r>
              <a:rPr lang="pt-BR" sz="1800" dirty="0">
                <a:sym typeface="Wingdings"/>
              </a:rPr>
              <a:t>ministrado pelos instrutores da </a:t>
            </a:r>
            <a:r>
              <a:rPr lang="pt-BR" sz="1800" dirty="0" err="1">
                <a:sym typeface="Wingdings"/>
              </a:rPr>
              <a:t>Aoop</a:t>
            </a:r>
            <a:r>
              <a:rPr lang="pt-BR" sz="1800" dirty="0">
                <a:sym typeface="Wingdings"/>
              </a:rPr>
              <a:t>.</a:t>
            </a:r>
            <a:endParaRPr lang="pt-BR" sz="1800" dirty="0">
              <a:solidFill>
                <a:schemeClr val="tx1"/>
              </a:solidFill>
              <a:sym typeface="Wingdings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0DACF53-36E5-40A9-B36C-4667DFB9F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809" y="2763494"/>
            <a:ext cx="6786327" cy="666000"/>
          </a:xfrm>
        </p:spPr>
        <p:txBody>
          <a:bodyPr/>
          <a:lstStyle/>
          <a:p>
            <a:r>
              <a:rPr lang="pt-BR" dirty="0">
                <a:solidFill>
                  <a:srgbClr val="F5B111"/>
                </a:solidFill>
              </a:rPr>
              <a:t>D</a:t>
            </a:r>
            <a:r>
              <a:rPr lang="pt-BR" dirty="0"/>
              <a:t>esafio </a:t>
            </a:r>
            <a:r>
              <a:rPr lang="pt-BR" dirty="0" err="1"/>
              <a:t>Bootcampers</a:t>
            </a:r>
            <a:endParaRPr lang="pt-BR" dirty="0"/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FE839BC6-F7FC-BDD0-674F-B204697DA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276" y="4311773"/>
            <a:ext cx="2017681" cy="201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11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A8846-2D7B-4ED6-98EA-31753247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96" y="350853"/>
            <a:ext cx="9778469" cy="666000"/>
          </a:xfrm>
        </p:spPr>
        <p:txBody>
          <a:bodyPr/>
          <a:lstStyle/>
          <a:p>
            <a:r>
              <a:rPr lang="pt-BR" dirty="0">
                <a:solidFill>
                  <a:srgbClr val="F5B111"/>
                </a:solidFill>
              </a:rPr>
              <a:t>D</a:t>
            </a:r>
            <a:r>
              <a:rPr lang="pt-BR" dirty="0"/>
              <a:t>esafio Aoop </a:t>
            </a:r>
            <a:r>
              <a:rPr lang="pt-BR" dirty="0" err="1"/>
              <a:t>Shark</a:t>
            </a:r>
            <a:r>
              <a:rPr lang="pt-BR" dirty="0"/>
              <a:t> </a:t>
            </a:r>
            <a:r>
              <a:rPr lang="pt-BR" dirty="0" err="1"/>
              <a:t>Talent</a:t>
            </a:r>
            <a:endParaRPr lang="pt-BR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53FCFB7A-1543-4FAF-971D-38309E8568A4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03263" y="1625600"/>
            <a:ext cx="1958975" cy="265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ts val="2175"/>
              </a:lnSpc>
            </a:pPr>
            <a:r>
              <a:rPr lang="pt-BR" altLang="pt-BR" sz="1600" b="1" dirty="0">
                <a:solidFill>
                  <a:srgbClr val="000000"/>
                </a:solidFill>
                <a:latin typeface="LJHQDK+Open Sans Bold" charset="0"/>
                <a:cs typeface="LJHQDK+Open Sans Bold" charset="0"/>
                <a:sym typeface="Wingdings" panose="05000000000000000000" pitchFamily="2" charset="2"/>
              </a:rPr>
              <a:t>Olá, participantes!</a:t>
            </a: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8C075C07-65AA-4888-B6C8-E038480BD477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03262" y="2112963"/>
            <a:ext cx="5814983" cy="547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163"/>
              </a:lnSpc>
              <a:buSzPct val="100000"/>
              <a:buFont typeface="Calibri" panose="020F0502020204030204" pitchFamily="34" charset="0"/>
              <a:buNone/>
            </a:pPr>
            <a:r>
              <a:rPr lang="ru-RU" altLang="pt-BR" sz="1600" dirty="0">
                <a:solidFill>
                  <a:srgbClr val="000000"/>
                </a:solidFill>
                <a:latin typeface="NRBBUU+Open Sans Regular" charset="0"/>
                <a:cs typeface="NRBBUU+Open Sans Regular" charset="0"/>
              </a:rPr>
              <a:t>Trabalharemos com u</a:t>
            </a:r>
            <a:r>
              <a:rPr lang="pt-BR" altLang="pt-BR" sz="1600" dirty="0" err="1">
                <a:solidFill>
                  <a:srgbClr val="000000"/>
                </a:solidFill>
                <a:latin typeface="NRBBUU+Open Sans Regular" charset="0"/>
                <a:cs typeface="NRBBUU+Open Sans Regular" charset="0"/>
              </a:rPr>
              <a:t>ma</a:t>
            </a:r>
            <a:r>
              <a:rPr lang="pt-BR" altLang="pt-BR" sz="1600" dirty="0">
                <a:solidFill>
                  <a:srgbClr val="000000"/>
                </a:solidFill>
                <a:latin typeface="NRBBUU+Open Sans Regular" charset="0"/>
                <a:cs typeface="NRBBUU+Open Sans Regular" charset="0"/>
              </a:rPr>
              <a:t> aplicação que vai fazer o controle dos participantes de um </a:t>
            </a:r>
            <a:r>
              <a:rPr lang="pt-BR" altLang="pt-BR" sz="1600" dirty="0" err="1">
                <a:solidFill>
                  <a:srgbClr val="000000"/>
                </a:solidFill>
                <a:latin typeface="NRBBUU+Open Sans Regular" charset="0"/>
                <a:cs typeface="NRBBUU+Open Sans Regular" charset="0"/>
              </a:rPr>
              <a:t>Bootcamp</a:t>
            </a:r>
            <a:r>
              <a:rPr lang="ru-RU" altLang="pt-BR" sz="1600" dirty="0">
                <a:solidFill>
                  <a:srgbClr val="000000"/>
                </a:solidFill>
                <a:latin typeface="NRBBUU+Open Sans Regular" charset="0"/>
                <a:cs typeface="NRBBUU+Open Sans Regular" charset="0"/>
              </a:rPr>
              <a:t>.</a:t>
            </a: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3F8465B7-4433-4136-9F28-F2BCA760562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03263" y="2772568"/>
            <a:ext cx="6221412" cy="13942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fontAlgn="auto">
              <a:lnSpc>
                <a:spcPts val="2173"/>
              </a:lnSpc>
              <a:defRPr/>
            </a:pPr>
            <a:r>
              <a:rPr sz="160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Nosso</a:t>
            </a:r>
            <a:r>
              <a:rPr sz="1600" spc="888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 </a:t>
            </a:r>
            <a:r>
              <a:rPr sz="160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cliente</a:t>
            </a:r>
            <a:r>
              <a:rPr sz="1600" spc="892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 </a:t>
            </a:r>
            <a:r>
              <a:rPr sz="160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resolveu</a:t>
            </a:r>
            <a:r>
              <a:rPr sz="1600" spc="903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 </a:t>
            </a:r>
            <a:r>
              <a:rPr sz="160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criar</a:t>
            </a:r>
            <a:r>
              <a:rPr lang="pt-BR" sz="16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 uma aplicação exclusiva para controlar</a:t>
            </a:r>
            <a:r>
              <a:rPr sz="1600" spc="89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 </a:t>
            </a:r>
            <a:r>
              <a:rPr sz="16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o</a:t>
            </a:r>
            <a:r>
              <a:rPr sz="1600" spc="885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 </a:t>
            </a:r>
            <a:r>
              <a:rPr sz="1600" b="1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LJHQDK+Open Sans Bold"/>
                <a:cs typeface="LJHQDK+Open Sans Bold"/>
                <a:sym typeface="Wingdings"/>
              </a:rPr>
              <a:t>Processo</a:t>
            </a:r>
            <a:r>
              <a:rPr lang="pt-BR" sz="1600" b="1" spc="89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LJHQDK+Open Sans Bold"/>
                <a:cs typeface="LJHQDK+Open Sans Bold"/>
                <a:sym typeface="Wingdings"/>
              </a:rPr>
              <a:t> </a:t>
            </a:r>
            <a:r>
              <a:rPr lang="pt-BR" sz="1600"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LJHQDK+Open Sans Bold"/>
                <a:cs typeface="LJHQDK+Open Sans Bold"/>
                <a:sym typeface="Wingdings"/>
              </a:rPr>
              <a:t>de Participantes do curso de </a:t>
            </a:r>
            <a:r>
              <a:rPr lang="pt-BR" sz="1600" b="1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LJHQDK+Open Sans Bold"/>
                <a:cs typeface="LJHQDK+Open Sans Bold"/>
                <a:sym typeface="Wingdings"/>
              </a:rPr>
              <a:t>Bootcamp</a:t>
            </a:r>
            <a:r>
              <a:rPr lang="pt-BR" sz="1600"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LJHQDK+Open Sans Bold"/>
                <a:cs typeface="LJHQDK+Open Sans Bold"/>
                <a:sym typeface="Wingdings"/>
              </a:rPr>
              <a:t> que será ministrado pelos instrutores da Aoop Cloud </a:t>
            </a:r>
            <a:r>
              <a:rPr lang="pt-BR" sz="1600" b="1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LJHQDK+Open Sans Bold"/>
                <a:cs typeface="LJHQDK+Open Sans Bold"/>
                <a:sym typeface="Wingdings"/>
              </a:rPr>
              <a:t>Solutions</a:t>
            </a:r>
            <a:r>
              <a:rPr lang="pt-BR" sz="1600"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LJHQDK+Open Sans Bold"/>
                <a:cs typeface="LJHQDK+Open Sans Bold"/>
                <a:sym typeface="Wingdings"/>
              </a:rPr>
              <a:t> </a:t>
            </a:r>
            <a:r>
              <a:rPr sz="160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na</a:t>
            </a:r>
            <a:r>
              <a:rPr sz="1600" spc="119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 </a:t>
            </a:r>
            <a:r>
              <a:rPr sz="160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plataforma</a:t>
            </a:r>
            <a:r>
              <a:rPr sz="1600" spc="136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 </a:t>
            </a:r>
            <a:r>
              <a:rPr sz="1600"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LJHQDK+Open Sans Bold"/>
                <a:cs typeface="LJHQDK+Open Sans Bold"/>
                <a:sym typeface="Wingdings"/>
              </a:rPr>
              <a:t>ServiceNow</a:t>
            </a:r>
            <a:r>
              <a:rPr sz="16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.</a:t>
            </a:r>
            <a:r>
              <a:rPr sz="1600" spc="682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 </a:t>
            </a:r>
            <a:endParaRPr lang="pt-BR" sz="1600" spc="682" dirty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000000"/>
              </a:solidFill>
              <a:latin typeface="NRBBUU+Open Sans Regular"/>
              <a:cs typeface="NRBBUU+Open Sans Regular"/>
              <a:sym typeface="Wingdings"/>
            </a:endParaRPr>
          </a:p>
          <a:p>
            <a:pPr fontAlgn="auto">
              <a:lnSpc>
                <a:spcPts val="2173"/>
              </a:lnSpc>
              <a:defRPr/>
            </a:pPr>
            <a:r>
              <a:rPr sz="160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Isso</a:t>
            </a:r>
            <a:r>
              <a:rPr sz="1600" spc="127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 </a:t>
            </a:r>
            <a:r>
              <a:rPr sz="160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significa</a:t>
            </a:r>
            <a:r>
              <a:rPr sz="1600" spc="138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 </a:t>
            </a:r>
            <a:r>
              <a:rPr lang="pt-BR" sz="16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criar solicitações no portal de serviços, configurar </a:t>
            </a:r>
            <a:r>
              <a:rPr lang="pt-BR" sz="160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ACLs</a:t>
            </a:r>
            <a:r>
              <a:rPr lang="pt-BR" sz="16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 para manter a privacidade dos dados, trabalhar com integração, etc.</a:t>
            </a:r>
            <a:endParaRPr sz="1600" dirty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000000"/>
              </a:solidFill>
              <a:latin typeface="NRBBUU+Open Sans Regular"/>
              <a:cs typeface="NRBBUU+Open Sans Regular"/>
              <a:sym typeface="Wingdings"/>
            </a:endParaRPr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1AD80C71-37F2-4BB0-AD28-C8E6D493981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03263" y="4560732"/>
            <a:ext cx="4633912" cy="26571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fontAlgn="auto">
              <a:lnSpc>
                <a:spcPts val="2173"/>
              </a:lnSpc>
              <a:defRPr/>
            </a:pPr>
            <a:r>
              <a:rPr sz="1600" spc="-15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Para</a:t>
            </a:r>
            <a:r>
              <a:rPr sz="1600" spc="18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 </a:t>
            </a:r>
            <a:r>
              <a:rPr sz="16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tanto, </a:t>
            </a:r>
            <a:r>
              <a:rPr sz="160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existem</a:t>
            </a:r>
            <a:r>
              <a:rPr sz="16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 </a:t>
            </a:r>
            <a:r>
              <a:rPr sz="160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algumas</a:t>
            </a:r>
            <a:r>
              <a:rPr sz="16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 </a:t>
            </a:r>
            <a:r>
              <a:rPr sz="160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premissas</a:t>
            </a:r>
            <a:r>
              <a:rPr sz="1600" spc="1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 </a:t>
            </a:r>
            <a:r>
              <a:rPr sz="160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básicas</a:t>
            </a:r>
            <a:r>
              <a:rPr lang="pt-BR" sz="16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.</a:t>
            </a:r>
            <a:endParaRPr sz="1600" dirty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000000"/>
              </a:solidFill>
              <a:latin typeface="NRBBUU+Open Sans Regular"/>
              <a:cs typeface="NRBBUU+Open Sans Regular"/>
              <a:sym typeface="Wingdings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C6573BAC-50C0-4015-89CF-0F971352C51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03263" y="4984392"/>
            <a:ext cx="2481262" cy="3143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fontAlgn="auto">
              <a:lnSpc>
                <a:spcPts val="2173"/>
              </a:lnSpc>
              <a:defRPr/>
            </a:pPr>
            <a:r>
              <a:rPr sz="160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Confira</a:t>
            </a:r>
            <a:r>
              <a:rPr sz="1600" spc="1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 </a:t>
            </a:r>
            <a:r>
              <a:rPr sz="16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no slide</a:t>
            </a:r>
            <a:r>
              <a:rPr sz="1600" spc="-15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 </a:t>
            </a:r>
            <a:r>
              <a:rPr sz="16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a </a:t>
            </a:r>
            <a:r>
              <a:rPr sz="160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seguir</a:t>
            </a:r>
            <a:r>
              <a:rPr sz="16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.</a:t>
            </a:r>
          </a:p>
        </p:txBody>
      </p:sp>
      <p:pic>
        <p:nvPicPr>
          <p:cNvPr id="14" name="Imagem 13" descr="Mulher posando para foto em local escuro&#10;&#10;Descrição gerada automaticamente">
            <a:extLst>
              <a:ext uri="{FF2B5EF4-FFF2-40B4-BE49-F238E27FC236}">
                <a16:creationId xmlns:a16="http://schemas.microsoft.com/office/drawing/2014/main" id="{FC17727F-91D9-41E3-AF7F-879D408D80B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61" t="18905" r="20680"/>
          <a:stretch/>
        </p:blipFill>
        <p:spPr>
          <a:xfrm>
            <a:off x="7398077" y="1296508"/>
            <a:ext cx="3466532" cy="556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34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A8846-2D7B-4ED6-98EA-31753247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96" y="350853"/>
            <a:ext cx="9778469" cy="666000"/>
          </a:xfrm>
        </p:spPr>
        <p:txBody>
          <a:bodyPr/>
          <a:lstStyle/>
          <a:p>
            <a:r>
              <a:rPr lang="pt-BR" dirty="0">
                <a:solidFill>
                  <a:srgbClr val="F5B111"/>
                </a:solidFill>
              </a:rPr>
              <a:t>D</a:t>
            </a:r>
            <a:r>
              <a:rPr lang="pt-BR" dirty="0"/>
              <a:t>esafio </a:t>
            </a:r>
            <a:r>
              <a:rPr lang="pt-BR" dirty="0" err="1"/>
              <a:t>Bootcampers</a:t>
            </a:r>
            <a:endParaRPr lang="pt-BR" dirty="0"/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981E2DC7-F8F6-4AC7-825F-4EF150691F6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7427913" y="1408113"/>
            <a:ext cx="2290762" cy="280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fontAlgn="auto">
              <a:lnSpc>
                <a:spcPts val="1911"/>
              </a:lnSpc>
              <a:defRPr/>
            </a:pPr>
            <a:r>
              <a:rPr sz="1400" b="1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LJHQDK+Open Sans Bold"/>
                <a:cs typeface="LJHQDK+Open Sans Bold"/>
                <a:sym typeface="Wingdings"/>
              </a:rPr>
              <a:t>Requisitos</a:t>
            </a:r>
            <a:r>
              <a:rPr sz="1400" b="1" spc="-17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LJHQDK+Open Sans Bold"/>
                <a:cs typeface="LJHQDK+Open Sans Bold"/>
                <a:sym typeface="Wingdings"/>
              </a:rPr>
              <a:t> </a:t>
            </a:r>
            <a:r>
              <a:rPr sz="1400"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LJHQDK+Open Sans Bold"/>
                <a:cs typeface="LJHQDK+Open Sans Bold"/>
                <a:sym typeface="Wingdings"/>
              </a:rPr>
              <a:t>FUNCIONAIS:</a:t>
            </a:r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99849E37-5B81-46B1-8213-FFEAFD244545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037430" y="1375628"/>
            <a:ext cx="2741612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900"/>
              </a:lnSpc>
              <a:buSzPct val="100000"/>
              <a:buFont typeface="Calibri" panose="020F0502020204030204" pitchFamily="34" charset="0"/>
              <a:buNone/>
            </a:pPr>
            <a:r>
              <a:rPr lang="ru-RU" altLang="pt-BR" sz="1400" b="1" dirty="0">
                <a:solidFill>
                  <a:srgbClr val="000000"/>
                </a:solidFill>
                <a:latin typeface="LJHQDK+Open Sans Bold" charset="0"/>
                <a:cs typeface="LJHQDK+Open Sans Bold" charset="0"/>
              </a:rPr>
              <a:t>Requisitos NÃO FUNCIONAIS:</a:t>
            </a:r>
          </a:p>
        </p:txBody>
      </p:sp>
      <p:sp>
        <p:nvSpPr>
          <p:cNvPr id="17" name="object 6">
            <a:extLst>
              <a:ext uri="{FF2B5EF4-FFF2-40B4-BE49-F238E27FC236}">
                <a16:creationId xmlns:a16="http://schemas.microsoft.com/office/drawing/2014/main" id="{A725E1D2-AD93-4BC3-A3A0-0CB6BF8B82C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224463" y="2047875"/>
            <a:ext cx="6488161" cy="12047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>
            <a:spAutoFit/>
          </a:bodyPr>
          <a:lstStyle/>
          <a:p>
            <a:pPr fontAlgn="auto">
              <a:lnSpc>
                <a:spcPts val="1911"/>
              </a:lnSpc>
              <a:defRPr/>
            </a:pPr>
            <a:r>
              <a:rPr sz="14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/>
                <a:cs typeface="+mn-cs"/>
                <a:sym typeface="Wingdings"/>
              </a:rPr>
              <a:t>•</a:t>
            </a:r>
            <a:r>
              <a:rPr sz="1400" spc="1415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Times New Roman"/>
                <a:cs typeface="Times New Roman"/>
                <a:sym typeface="Wingdings"/>
              </a:rPr>
              <a:t> </a:t>
            </a:r>
            <a:r>
              <a:rPr sz="14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O </a:t>
            </a:r>
            <a:r>
              <a:rPr sz="140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sistema</a:t>
            </a:r>
            <a:r>
              <a:rPr sz="1400" spc="-38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 </a:t>
            </a:r>
            <a:r>
              <a:rPr sz="140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deve</a:t>
            </a:r>
            <a:r>
              <a:rPr sz="1400" spc="-23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 </a:t>
            </a:r>
            <a:r>
              <a:rPr sz="140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conter</a:t>
            </a:r>
            <a:r>
              <a:rPr sz="14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 NO</a:t>
            </a:r>
            <a:r>
              <a:rPr sz="1400" spc="-15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 </a:t>
            </a:r>
            <a:r>
              <a:rPr sz="14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MÍNIMO:</a:t>
            </a:r>
            <a:endParaRPr lang="pt-BR" sz="1400" dirty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000000"/>
              </a:solidFill>
              <a:latin typeface="NRBBUU+Open Sans Regular"/>
              <a:cs typeface="NRBBUU+Open Sans Regular"/>
              <a:sym typeface="Wingdings"/>
            </a:endParaRPr>
          </a:p>
          <a:p>
            <a:pPr marL="742950" lvl="1" indent="-285750" fontAlgn="auto">
              <a:lnSpc>
                <a:spcPts val="1911"/>
              </a:lnSpc>
              <a:buFont typeface="Courier New" panose="02070309020205020404" pitchFamily="49" charset="0"/>
              <a:buChar char="o"/>
              <a:defRPr/>
            </a:pPr>
            <a:r>
              <a:rPr lang="pt-BR" sz="14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NRBBUU+Open Sans Regular"/>
                <a:cs typeface="NRBBUU+Open Sans Regular"/>
                <a:sym typeface="Wingdings"/>
              </a:rPr>
              <a:t>Uma tabela</a:t>
            </a:r>
            <a:r>
              <a:rPr lang="pt-BR" sz="1400" spc="-18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NRBBUU+Open Sans Regular"/>
                <a:cs typeface="NRBBUU+Open Sans Regular"/>
                <a:sym typeface="Wingdings"/>
              </a:rPr>
              <a:t> </a:t>
            </a:r>
            <a:r>
              <a:rPr lang="pt-BR" sz="14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NRBBUU+Open Sans Regular"/>
                <a:cs typeface="NRBBUU+Open Sans Regular"/>
                <a:sym typeface="Wingdings"/>
              </a:rPr>
              <a:t>de </a:t>
            </a:r>
            <a:r>
              <a:rPr lang="pt-BR" sz="140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NRBBUU+Open Sans Regular"/>
                <a:cs typeface="NRBBUU+Open Sans Regular"/>
                <a:sym typeface="Wingdings"/>
              </a:rPr>
              <a:t>Bootcamper</a:t>
            </a:r>
            <a:r>
              <a:rPr lang="pt-BR" sz="14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NRBBUU+Open Sans Regular"/>
                <a:cs typeface="NRBBUU+Open Sans Regular"/>
                <a:sym typeface="Wingdings"/>
              </a:rPr>
              <a:t> (para registrar a sua participação no </a:t>
            </a:r>
            <a:r>
              <a:rPr lang="pt-BR" sz="140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NRBBUU+Open Sans Regular"/>
                <a:cs typeface="NRBBUU+Open Sans Regular"/>
                <a:sym typeface="Wingdings"/>
              </a:rPr>
              <a:t>bootcamp</a:t>
            </a:r>
            <a:r>
              <a:rPr lang="pt-BR" sz="14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NRBBUU+Open Sans Regular"/>
                <a:cs typeface="NRBBUU+Open Sans Regular"/>
                <a:sym typeface="Wingdings"/>
              </a:rPr>
              <a:t>)</a:t>
            </a:r>
          </a:p>
          <a:p>
            <a:pPr marL="742950" lvl="1" indent="-285750" fontAlgn="auto">
              <a:lnSpc>
                <a:spcPts val="1911"/>
              </a:lnSpc>
              <a:buFont typeface="Courier New" panose="02070309020205020404" pitchFamily="49" charset="0"/>
              <a:buChar char="o"/>
              <a:defRPr/>
            </a:pPr>
            <a:r>
              <a:rPr lang="pt-BR" sz="14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NRBBUU+Open Sans Regular"/>
                <a:cs typeface="NRBBUU+Open Sans Regular"/>
                <a:sym typeface="Wingdings"/>
              </a:rPr>
              <a:t>Uma tabela de Profile (para registrar o local da sua participação no </a:t>
            </a:r>
            <a:r>
              <a:rPr lang="pt-BR" sz="140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NRBBUU+Open Sans Regular"/>
                <a:cs typeface="NRBBUU+Open Sans Regular"/>
                <a:sym typeface="Wingdings"/>
              </a:rPr>
              <a:t>bootcamp</a:t>
            </a:r>
            <a:r>
              <a:rPr lang="pt-BR" sz="14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NRBBUU+Open Sans Regular"/>
                <a:cs typeface="NRBBUU+Open Sans Regular"/>
                <a:sym typeface="Wingdings"/>
              </a:rPr>
              <a:t>)</a:t>
            </a:r>
          </a:p>
          <a:p>
            <a:pPr marL="742950" lvl="1" indent="-285750" fontAlgn="auto">
              <a:lnSpc>
                <a:spcPts val="1911"/>
              </a:lnSpc>
              <a:buFont typeface="Courier New" panose="02070309020205020404" pitchFamily="49" charset="0"/>
              <a:buChar char="o"/>
              <a:defRPr/>
            </a:pPr>
            <a:r>
              <a:rPr lang="pt-BR" sz="14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NRBBUU+Open Sans Regular"/>
                <a:cs typeface="NRBBUU+Open Sans Regular"/>
                <a:sym typeface="Wingdings"/>
              </a:rPr>
              <a:t>Usaremos ainda a tabela “Service Task” (padrão da plataforma) para registrar tarefas para os instrutores </a:t>
            </a:r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CE0EE77F-49CA-4FBC-9693-42CE0494168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69912" y="2119313"/>
            <a:ext cx="3676649" cy="4737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>
            <a:spAutoFit/>
          </a:bodyPr>
          <a:lstStyle/>
          <a:p>
            <a:pPr marL="285750" indent="-285750" algn="just" fontAlgn="auto">
              <a:lnSpc>
                <a:spcPts val="1915"/>
              </a:lnSpc>
              <a:buFont typeface="Wingdings" panose="05000000000000000000" pitchFamily="2" charset="2"/>
              <a:buChar char="§"/>
              <a:defRPr/>
            </a:pPr>
            <a:r>
              <a:rPr sz="14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O </a:t>
            </a:r>
            <a:r>
              <a:rPr sz="140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sistema</a:t>
            </a:r>
            <a:r>
              <a:rPr sz="1400" spc="-4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 </a:t>
            </a:r>
            <a:r>
              <a:rPr sz="140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deve</a:t>
            </a:r>
            <a:r>
              <a:rPr sz="1400" spc="-15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 </a:t>
            </a:r>
            <a:r>
              <a:rPr sz="140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funcionar</a:t>
            </a:r>
            <a:r>
              <a:rPr sz="1400" spc="-4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 </a:t>
            </a:r>
            <a:r>
              <a:rPr sz="14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dentro do</a:t>
            </a:r>
            <a:r>
              <a:rPr lang="pt-BR" sz="14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 </a:t>
            </a:r>
            <a:r>
              <a:rPr lang="pt-BR" sz="140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ServiceNow</a:t>
            </a:r>
            <a:r>
              <a:rPr lang="pt-BR" sz="14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.</a:t>
            </a:r>
            <a:endParaRPr sz="1400" dirty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000000"/>
              </a:solidFill>
              <a:latin typeface="NRBBUU+Open Sans Regular"/>
              <a:cs typeface="NRBBUU+Open Sans Regular"/>
              <a:sym typeface="Wingdings"/>
            </a:endParaRPr>
          </a:p>
        </p:txBody>
      </p:sp>
      <p:sp>
        <p:nvSpPr>
          <p:cNvPr id="19" name="object 11">
            <a:extLst>
              <a:ext uri="{FF2B5EF4-FFF2-40B4-BE49-F238E27FC236}">
                <a16:creationId xmlns:a16="http://schemas.microsoft.com/office/drawing/2014/main" id="{C8F544DF-5CBF-4EC1-B5DA-9486139F520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69913" y="2711450"/>
            <a:ext cx="3676650" cy="7174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marL="285750" indent="-285750" algn="just" fontAlgn="auto">
              <a:lnSpc>
                <a:spcPts val="1911"/>
              </a:lnSpc>
              <a:buFont typeface="Wingdings" panose="05000000000000000000" pitchFamily="2" charset="2"/>
              <a:buChar char="§"/>
              <a:defRPr/>
            </a:pPr>
            <a:r>
              <a:rPr sz="140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Deve</a:t>
            </a:r>
            <a:r>
              <a:rPr sz="14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 haver</a:t>
            </a:r>
            <a:r>
              <a:rPr sz="1400" spc="-27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 </a:t>
            </a:r>
            <a:r>
              <a:rPr sz="14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um </a:t>
            </a:r>
            <a:r>
              <a:rPr lang="pt-BR" sz="1400" b="1" i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F</a:t>
            </a:r>
            <a:r>
              <a:rPr sz="1400" b="1" i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low</a:t>
            </a:r>
            <a:r>
              <a:rPr sz="1400" b="1" i="1" spc="-47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 </a:t>
            </a:r>
            <a:r>
              <a:rPr lang="pt-BR" sz="1400" b="1" i="1" spc="-47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D</a:t>
            </a:r>
            <a:r>
              <a:rPr sz="1400" b="1" i="1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esigner</a:t>
            </a:r>
            <a:r>
              <a:rPr lang="pt-BR" sz="1400" b="1" i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 de registro de Presença do </a:t>
            </a:r>
            <a:r>
              <a:rPr lang="pt-BR" sz="1400" b="1" i="1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Bootcamp</a:t>
            </a:r>
            <a:r>
              <a:rPr lang="pt-BR" sz="14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, contendo aprovações e notificações de E-mail. </a:t>
            </a:r>
            <a:endParaRPr sz="1400" dirty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000000"/>
              </a:solidFill>
              <a:latin typeface="NRBBUU+Open Sans Regular"/>
              <a:cs typeface="NRBBUU+Open Sans Regular"/>
              <a:sym typeface="Wingdings"/>
            </a:endParaRPr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D1B9C12F-1393-4FDA-97E0-085924EB2807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503069" y="3282415"/>
            <a:ext cx="6145261" cy="4737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>
            <a:spAutoFit/>
          </a:bodyPr>
          <a:lstStyle/>
          <a:p>
            <a:pPr fontAlgn="auto">
              <a:lnSpc>
                <a:spcPts val="1911"/>
              </a:lnSpc>
              <a:defRPr/>
            </a:pPr>
            <a:r>
              <a:rPr sz="1400" spc="-21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Todos</a:t>
            </a:r>
            <a:r>
              <a:rPr sz="1400" spc="47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 </a:t>
            </a:r>
            <a:r>
              <a:rPr sz="140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os</a:t>
            </a:r>
            <a:r>
              <a:rPr sz="1400" spc="18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 </a:t>
            </a:r>
            <a:r>
              <a:rPr sz="140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cadastros</a:t>
            </a:r>
            <a:r>
              <a:rPr sz="1400" spc="17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 </a:t>
            </a:r>
            <a:r>
              <a:rPr sz="140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devem</a:t>
            </a:r>
            <a:r>
              <a:rPr sz="1400" spc="2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 </a:t>
            </a:r>
            <a:r>
              <a:rPr sz="140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estar</a:t>
            </a:r>
            <a:r>
              <a:rPr sz="1400" spc="2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 </a:t>
            </a:r>
            <a:r>
              <a:rPr sz="140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agrupados</a:t>
            </a:r>
            <a:r>
              <a:rPr sz="1400" spc="28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 </a:t>
            </a:r>
            <a:r>
              <a:rPr sz="140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em</a:t>
            </a:r>
            <a:r>
              <a:rPr sz="1400" spc="3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 </a:t>
            </a:r>
            <a:r>
              <a:rPr sz="14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um</a:t>
            </a:r>
            <a:r>
              <a:rPr sz="1400" spc="2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 </a:t>
            </a:r>
            <a:r>
              <a:rPr sz="140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mesmo</a:t>
            </a:r>
            <a:r>
              <a:rPr sz="1400" spc="2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 </a:t>
            </a:r>
            <a:r>
              <a:rPr sz="14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menu</a:t>
            </a:r>
            <a:r>
              <a:rPr sz="1400" spc="1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 </a:t>
            </a:r>
            <a:r>
              <a:rPr sz="14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principal</a:t>
            </a:r>
            <a:r>
              <a:rPr lang="pt-BR" sz="14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, que deverá se chamar</a:t>
            </a:r>
            <a:r>
              <a:rPr lang="pt-BR" sz="1400" spc="-34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NRBBUU+Open Sans Regular"/>
                <a:cs typeface="NRBBUU+Open Sans Regular"/>
                <a:sym typeface="Wingdings"/>
              </a:rPr>
              <a:t> </a:t>
            </a:r>
            <a:r>
              <a:rPr sz="1400" b="1" i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JVJSRP+Open Sans Regular"/>
                <a:cs typeface="JVJSRP+Open Sans Regular"/>
                <a:sym typeface="Wingdings"/>
              </a:rPr>
              <a:t>“</a:t>
            </a:r>
            <a:r>
              <a:rPr lang="pt-BR" sz="1400" b="1" i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BBFDWU+Open Sans Italic"/>
                <a:cs typeface="BBFDWU+Open Sans Italic"/>
                <a:sym typeface="Wingdings"/>
              </a:rPr>
              <a:t>BOOTCAMPERS</a:t>
            </a:r>
            <a:r>
              <a:rPr sz="1400" b="1" i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JVJSRP+Open Sans Regular"/>
                <a:cs typeface="JVJSRP+Open Sans Regular"/>
                <a:sym typeface="Wingdings"/>
              </a:rPr>
              <a:t>”</a:t>
            </a:r>
            <a:r>
              <a:rPr lang="pt-BR" sz="14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JVJSRP+Open Sans Regular"/>
                <a:cs typeface="JVJSRP+Open Sans Regular"/>
                <a:sym typeface="Wingdings"/>
              </a:rPr>
              <a:t>.</a:t>
            </a:r>
            <a:endParaRPr sz="1400" dirty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000000"/>
              </a:solidFill>
              <a:latin typeface="JVJSRP+Open Sans Regular"/>
              <a:cs typeface="JVJSRP+Open Sans Regular"/>
              <a:sym typeface="Wingdings"/>
            </a:endParaRPr>
          </a:p>
        </p:txBody>
      </p:sp>
      <p:sp>
        <p:nvSpPr>
          <p:cNvPr id="21" name="object 15">
            <a:extLst>
              <a:ext uri="{FF2B5EF4-FFF2-40B4-BE49-F238E27FC236}">
                <a16:creationId xmlns:a16="http://schemas.microsoft.com/office/drawing/2014/main" id="{A0E03DE9-D048-42E5-9F17-1E6B66DD37D4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24463" y="3192462"/>
            <a:ext cx="214312" cy="23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ts val="1563"/>
              </a:lnSpc>
            </a:pPr>
            <a:r>
              <a:rPr lang="pt-BR" altLang="pt-BR" sz="140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•</a:t>
            </a:r>
          </a:p>
        </p:txBody>
      </p:sp>
      <p:sp>
        <p:nvSpPr>
          <p:cNvPr id="22" name="object 16">
            <a:extLst>
              <a:ext uri="{FF2B5EF4-FFF2-40B4-BE49-F238E27FC236}">
                <a16:creationId xmlns:a16="http://schemas.microsoft.com/office/drawing/2014/main" id="{BA138B61-3538-46D3-8CD0-9129827C07EB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331619" y="3921256"/>
            <a:ext cx="3632200" cy="19357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fontAlgn="auto">
              <a:lnSpc>
                <a:spcPts val="1911"/>
              </a:lnSpc>
              <a:defRPr/>
            </a:pPr>
            <a:r>
              <a:rPr sz="1400" b="1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6">
                    <a:lumMod val="75000"/>
                  </a:schemeClr>
                </a:solidFill>
                <a:latin typeface="LJHQDK+Open Sans Bold"/>
                <a:cs typeface="LJHQDK+Open Sans Bold"/>
                <a:sym typeface="Wingdings"/>
              </a:rPr>
              <a:t>Devem</a:t>
            </a:r>
            <a:r>
              <a:rPr sz="1400" b="1" spc="-2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6">
                    <a:lumMod val="75000"/>
                  </a:schemeClr>
                </a:solidFill>
                <a:latin typeface="LJHQDK+Open Sans Bold"/>
                <a:cs typeface="LJHQDK+Open Sans Bold"/>
                <a:sym typeface="Wingdings"/>
              </a:rPr>
              <a:t> </a:t>
            </a:r>
            <a:r>
              <a:rPr sz="1400" b="1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6">
                    <a:lumMod val="75000"/>
                  </a:schemeClr>
                </a:solidFill>
                <a:latin typeface="LJHQDK+Open Sans Bold"/>
                <a:cs typeface="LJHQDK+Open Sans Bold"/>
                <a:sym typeface="Wingdings"/>
              </a:rPr>
              <a:t>existir</a:t>
            </a:r>
            <a:r>
              <a:rPr sz="1400"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6">
                    <a:lumMod val="75000"/>
                  </a:schemeClr>
                </a:solidFill>
                <a:latin typeface="LJHQDK+Open Sans Bold"/>
                <a:cs typeface="LJHQDK+Open Sans Bold"/>
                <a:sym typeface="Wingdings"/>
              </a:rPr>
              <a:t> </a:t>
            </a:r>
            <a:r>
              <a:rPr lang="pt-BR" sz="1400"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6">
                    <a:lumMod val="75000"/>
                  </a:schemeClr>
                </a:solidFill>
                <a:latin typeface="LJHQDK+Open Sans Bold"/>
                <a:cs typeface="LJHQDK+Open Sans Bold"/>
                <a:sym typeface="Wingdings"/>
              </a:rPr>
              <a:t>3</a:t>
            </a:r>
            <a:r>
              <a:rPr sz="1400"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6">
                    <a:lumMod val="75000"/>
                  </a:schemeClr>
                </a:solidFill>
                <a:latin typeface="LJHQDK+Open Sans Bold"/>
                <a:cs typeface="LJHQDK+Open Sans Bold"/>
                <a:sym typeface="Wingdings"/>
              </a:rPr>
              <a:t> </a:t>
            </a:r>
            <a:r>
              <a:rPr sz="1400" b="1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6">
                    <a:lumMod val="75000"/>
                  </a:schemeClr>
                </a:solidFill>
                <a:latin typeface="LJHQDK+Open Sans Bold"/>
                <a:cs typeface="LJHQDK+Open Sans Bold"/>
                <a:sym typeface="Wingdings"/>
              </a:rPr>
              <a:t>perfis</a:t>
            </a:r>
            <a:r>
              <a:rPr sz="1400" b="1" spc="-1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6">
                    <a:lumMod val="75000"/>
                  </a:schemeClr>
                </a:solidFill>
                <a:latin typeface="LJHQDK+Open Sans Bold"/>
                <a:cs typeface="LJHQDK+Open Sans Bold"/>
                <a:sym typeface="Wingdings"/>
              </a:rPr>
              <a:t> </a:t>
            </a:r>
            <a:r>
              <a:rPr sz="1400"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6">
                    <a:lumMod val="75000"/>
                  </a:schemeClr>
                </a:solidFill>
                <a:latin typeface="LJHQDK+Open Sans Bold"/>
                <a:cs typeface="LJHQDK+Open Sans Bold"/>
                <a:sym typeface="Wingdings"/>
              </a:rPr>
              <a:t>de </a:t>
            </a:r>
            <a:r>
              <a:rPr sz="1400" b="1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6">
                    <a:lumMod val="75000"/>
                  </a:schemeClr>
                </a:solidFill>
                <a:latin typeface="LJHQDK+Open Sans Bold"/>
                <a:cs typeface="LJHQDK+Open Sans Bold"/>
                <a:sym typeface="Wingdings"/>
              </a:rPr>
              <a:t>acesso</a:t>
            </a:r>
            <a:r>
              <a:rPr sz="1400"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6">
                    <a:lumMod val="75000"/>
                  </a:schemeClr>
                </a:solidFill>
                <a:latin typeface="LJHQDK+Open Sans Bold"/>
                <a:cs typeface="LJHQDK+Open Sans Bold"/>
                <a:sym typeface="Wingdings"/>
              </a:rPr>
              <a:t> (roles):</a:t>
            </a:r>
            <a:endParaRPr lang="pt-BR" sz="1400" b="1" dirty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chemeClr val="accent6">
                  <a:lumMod val="75000"/>
                </a:schemeClr>
              </a:solidFill>
              <a:latin typeface="LJHQDK+Open Sans Bold"/>
              <a:cs typeface="LJHQDK+Open Sans Bold"/>
              <a:sym typeface="Wingdings"/>
            </a:endParaRPr>
          </a:p>
          <a:p>
            <a:pPr marL="285750" indent="-285750" fontAlgn="auto">
              <a:lnSpc>
                <a:spcPts val="1911"/>
              </a:lnSpc>
              <a:buFont typeface="Courier New" panose="02070309020205020404" pitchFamily="49" charset="0"/>
              <a:buChar char="o"/>
              <a:defRPr/>
            </a:pPr>
            <a:r>
              <a:rPr lang="pt-BR" sz="140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6">
                    <a:lumMod val="75000"/>
                  </a:schemeClr>
                </a:solidFill>
                <a:latin typeface="NRBBUU+Open Sans Regular"/>
                <a:cs typeface="NRBBUU+Open Sans Regular"/>
                <a:sym typeface="Wingdings"/>
              </a:rPr>
              <a:t>Bootcamper</a:t>
            </a:r>
            <a:endParaRPr lang="pt-BR" sz="1400" dirty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chemeClr val="accent6">
                  <a:lumMod val="75000"/>
                </a:schemeClr>
              </a:solidFill>
              <a:latin typeface="NRBBUU+Open Sans Regular"/>
              <a:cs typeface="NRBBUU+Open Sans Regular"/>
              <a:sym typeface="Wingdings"/>
            </a:endParaRPr>
          </a:p>
          <a:p>
            <a:pPr marL="285750" indent="-285750">
              <a:lnSpc>
                <a:spcPts val="1911"/>
              </a:lnSpc>
              <a:buFont typeface="Courier New" panose="02070309020205020404" pitchFamily="49" charset="0"/>
              <a:buChar char="o"/>
              <a:defRPr/>
            </a:pPr>
            <a:r>
              <a:rPr lang="pt-BR" sz="140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6">
                    <a:lumMod val="75000"/>
                  </a:schemeClr>
                </a:solidFill>
                <a:latin typeface="NRBBUU+Open Sans Regular"/>
                <a:cs typeface="NRBBUU+Open Sans Regular"/>
                <a:sym typeface="Wingdings"/>
              </a:rPr>
              <a:t>Coordinator</a:t>
            </a:r>
            <a:endParaRPr lang="pt-BR" sz="1400" dirty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chemeClr val="accent6">
                  <a:lumMod val="75000"/>
                </a:schemeClr>
              </a:solidFill>
              <a:latin typeface="NRBBUU+Open Sans Regular"/>
              <a:cs typeface="NRBBUU+Open Sans Regular"/>
              <a:sym typeface="Wingdings"/>
            </a:endParaRPr>
          </a:p>
          <a:p>
            <a:pPr marL="285750" indent="-285750" fontAlgn="auto">
              <a:lnSpc>
                <a:spcPts val="1911"/>
              </a:lnSpc>
              <a:buFont typeface="Courier New" panose="02070309020205020404" pitchFamily="49" charset="0"/>
              <a:buChar char="o"/>
              <a:defRPr/>
            </a:pPr>
            <a:r>
              <a:rPr lang="pt-BR" sz="140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6">
                    <a:lumMod val="75000"/>
                  </a:schemeClr>
                </a:solidFill>
                <a:latin typeface="NRBBUU+Open Sans Regular"/>
                <a:cs typeface="NRBBUU+Open Sans Regular"/>
                <a:sym typeface="Wingdings"/>
              </a:rPr>
              <a:t>Instructor</a:t>
            </a:r>
            <a:endParaRPr lang="pt-BR" sz="1400" dirty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chemeClr val="accent6">
                  <a:lumMod val="75000"/>
                </a:schemeClr>
              </a:solidFill>
              <a:latin typeface="NRBBUU+Open Sans Regular"/>
              <a:cs typeface="NRBBUU+Open Sans Regular"/>
              <a:sym typeface="Wingdings"/>
            </a:endParaRPr>
          </a:p>
          <a:p>
            <a:pPr marL="285750" indent="-285750" fontAlgn="auto">
              <a:lnSpc>
                <a:spcPts val="1911"/>
              </a:lnSpc>
              <a:buFont typeface="Courier New" panose="02070309020205020404" pitchFamily="49" charset="0"/>
              <a:buChar char="o"/>
              <a:defRPr/>
            </a:pPr>
            <a:endParaRPr lang="pt-BR" sz="1400" dirty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chemeClr val="accent6">
                  <a:lumMod val="75000"/>
                </a:schemeClr>
              </a:solidFill>
              <a:latin typeface="NRBBUU+Open Sans Regular"/>
              <a:cs typeface="NRBBUU+Open Sans Regular"/>
              <a:sym typeface="Wingdings"/>
            </a:endParaRPr>
          </a:p>
          <a:p>
            <a:pPr fontAlgn="auto">
              <a:lnSpc>
                <a:spcPts val="1911"/>
              </a:lnSpc>
              <a:defRPr/>
            </a:pPr>
            <a:r>
              <a:rPr lang="pt-BR" sz="14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6">
                    <a:lumMod val="75000"/>
                  </a:schemeClr>
                </a:solidFill>
                <a:latin typeface="NRBBUU+Open Sans Regular"/>
                <a:cs typeface="NRBBUU+Open Sans Regular"/>
                <a:sym typeface="Wingdings"/>
              </a:rPr>
              <a:t>*Toda vez que o texto aparecer em verde, estaremos falando de um </a:t>
            </a:r>
            <a:r>
              <a:rPr lang="pt-BR" sz="1400"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6">
                    <a:lumMod val="75000"/>
                  </a:schemeClr>
                </a:solidFill>
                <a:latin typeface="NRBBUU+Open Sans Regular"/>
                <a:cs typeface="NRBBUU+Open Sans Regular"/>
                <a:sym typeface="Wingdings"/>
              </a:rPr>
              <a:t>“Perfil de Acesso”/Role</a:t>
            </a:r>
            <a:r>
              <a:rPr lang="pt-BR" sz="14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6">
                    <a:lumMod val="75000"/>
                  </a:schemeClr>
                </a:solidFill>
                <a:latin typeface="NRBBUU+Open Sans Regular"/>
                <a:cs typeface="NRBBUU+Open Sans Regular"/>
                <a:sym typeface="Wingdings"/>
              </a:rPr>
              <a:t> dentro da plataforma</a:t>
            </a: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4F790D53-7C56-3E10-1A37-3C12E546BA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40327" y="3722160"/>
            <a:ext cx="1719830" cy="1719830"/>
          </a:xfrm>
          <a:prstGeom prst="rect">
            <a:avLst/>
          </a:prstGeom>
        </p:spPr>
      </p:pic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7B870A02-2B7D-EF94-CF8B-B698AD7164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555" y="4063100"/>
            <a:ext cx="1419272" cy="1419272"/>
          </a:xfrm>
          <a:prstGeom prst="rect">
            <a:avLst/>
          </a:prstGeom>
        </p:spPr>
      </p:pic>
      <p:pic>
        <p:nvPicPr>
          <p:cNvPr id="7" name="Imagem 6" descr="Forma&#10;&#10;Descrição gerada automaticamente">
            <a:extLst>
              <a:ext uri="{FF2B5EF4-FFF2-40B4-BE49-F238E27FC236}">
                <a16:creationId xmlns:a16="http://schemas.microsoft.com/office/drawing/2014/main" id="{EE9EB890-CEA2-968A-2348-4FE7014E038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11" y="4022717"/>
            <a:ext cx="1419272" cy="141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76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B6BD964-10E8-1B8B-51A1-DE196079065D}"/>
              </a:ext>
            </a:extLst>
          </p:cNvPr>
          <p:cNvSpPr/>
          <p:nvPr/>
        </p:nvSpPr>
        <p:spPr>
          <a:xfrm>
            <a:off x="144379" y="3857474"/>
            <a:ext cx="12008432" cy="29443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51DAC00-647A-49A8-A167-E43E470B4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96" y="331188"/>
            <a:ext cx="9778469" cy="666000"/>
          </a:xfrm>
        </p:spPr>
        <p:txBody>
          <a:bodyPr/>
          <a:lstStyle/>
          <a:p>
            <a:r>
              <a:rPr lang="pt-BR" dirty="0">
                <a:solidFill>
                  <a:srgbClr val="F5B111"/>
                </a:solidFill>
              </a:rPr>
              <a:t>D</a:t>
            </a:r>
            <a:r>
              <a:rPr lang="pt-BR" dirty="0"/>
              <a:t>esafio </a:t>
            </a:r>
            <a:r>
              <a:rPr lang="pt-BR" dirty="0" err="1"/>
              <a:t>Bootcampers</a:t>
            </a:r>
            <a:endParaRPr lang="pt-BR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7DD8B85-6EF3-4733-B2C2-8904AC85027B}"/>
              </a:ext>
            </a:extLst>
          </p:cNvPr>
          <p:cNvSpPr txBox="1">
            <a:spLocks/>
          </p:cNvSpPr>
          <p:nvPr/>
        </p:nvSpPr>
        <p:spPr>
          <a:xfrm>
            <a:off x="427041" y="1622766"/>
            <a:ext cx="11620580" cy="2218641"/>
          </a:xfrm>
          <a:prstGeom prst="rect">
            <a:avLst/>
          </a:prstGeom>
        </p:spPr>
        <p:txBody>
          <a:bodyPr numCol="2" anchor="t"/>
          <a:lstStyle>
            <a:defPPr>
              <a:defRPr lang="en-US"/>
            </a:defPPr>
            <a:lvl1pPr marL="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4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08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12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16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20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24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28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32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0"/>
              </a:spcAft>
            </a:pPr>
            <a:endParaRPr lang="pt-BR" sz="1200" dirty="0">
              <a:latin typeface="Poppins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just"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BR" sz="1600" dirty="0" err="1">
                <a:latin typeface="Poppins"/>
                <a:ea typeface="Open Sans" panose="020B0606030504020204" pitchFamily="34" charset="0"/>
                <a:cs typeface="Open Sans" panose="020B0606030504020204" pitchFamily="34" charset="0"/>
              </a:rPr>
              <a:t>Name</a:t>
            </a:r>
            <a:r>
              <a:rPr lang="pt-BR" sz="1600" dirty="0">
                <a:latin typeface="Pop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00" dirty="0">
                <a:latin typeface="Poppins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 </a:t>
            </a:r>
            <a:r>
              <a:rPr lang="pt-BR" sz="1600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Tipo: </a:t>
            </a:r>
            <a:r>
              <a:rPr lang="pt-BR" sz="1600" dirty="0" err="1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String</a:t>
            </a:r>
            <a:r>
              <a:rPr lang="pt-BR" sz="1600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 (Display)</a:t>
            </a:r>
          </a:p>
          <a:p>
            <a:pPr marL="342900" indent="-342900" algn="just"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BR" sz="1600" dirty="0">
                <a:latin typeface="Poppins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E-mail  </a:t>
            </a:r>
            <a:r>
              <a:rPr lang="pt-BR" sz="1600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Tipo: </a:t>
            </a:r>
            <a:r>
              <a:rPr lang="pt-BR" sz="1600" dirty="0" err="1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String</a:t>
            </a:r>
            <a:endParaRPr lang="pt-BR" sz="1600" dirty="0"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  <a:sym typeface="Wingdings" panose="05000000000000000000" pitchFamily="2" charset="2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BR" sz="1600" dirty="0" err="1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Wingdings" panose="05000000000000000000" pitchFamily="2" charset="2"/>
              </a:rPr>
              <a:t>Occupation</a:t>
            </a:r>
            <a:r>
              <a:rPr lang="pt-BR" sz="1600" dirty="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Wingdings" panose="05000000000000000000" pitchFamily="2" charset="2"/>
              </a:rPr>
              <a:t>  </a:t>
            </a:r>
            <a:r>
              <a:rPr lang="pt-BR" sz="1600" dirty="0">
                <a:latin typeface="Consolas" panose="020B0609020204030204" pitchFamily="49" charset="0"/>
                <a:ea typeface="Open Sans" panose="020B0606030504020204" pitchFamily="34" charset="0"/>
                <a:cs typeface="Poppins" panose="00000500000000000000" pitchFamily="2" charset="0"/>
                <a:sym typeface="Wingdings" panose="05000000000000000000" pitchFamily="2" charset="2"/>
              </a:rPr>
              <a:t>Tipo: </a:t>
            </a:r>
            <a:r>
              <a:rPr lang="pt-BR" sz="1600" dirty="0" err="1">
                <a:latin typeface="Consolas" panose="020B0609020204030204" pitchFamily="49" charset="0"/>
                <a:ea typeface="Open Sans" panose="020B0606030504020204" pitchFamily="34" charset="0"/>
                <a:cs typeface="Poppins" panose="00000500000000000000" pitchFamily="2" charset="0"/>
                <a:sym typeface="Wingdings" panose="05000000000000000000" pitchFamily="2" charset="2"/>
              </a:rPr>
              <a:t>String</a:t>
            </a:r>
            <a:endParaRPr lang="pt-BR" sz="1600" dirty="0">
              <a:latin typeface="Consolas" panose="020B0609020204030204" pitchFamily="49" charset="0"/>
              <a:ea typeface="Open Sans" panose="020B0606030504020204" pitchFamily="34" charset="0"/>
              <a:cs typeface="Poppins" panose="00000500000000000000" pitchFamily="2" charset="0"/>
              <a:sym typeface="Wingdings" panose="05000000000000000000" pitchFamily="2" charset="2"/>
            </a:endParaRPr>
          </a:p>
          <a:p>
            <a:pPr marL="342900" indent="-342900" algn="just"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BR" sz="1600" dirty="0" err="1">
                <a:latin typeface="Poppins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Course</a:t>
            </a:r>
            <a:r>
              <a:rPr lang="pt-BR" sz="1600" dirty="0">
                <a:latin typeface="Poppins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  </a:t>
            </a:r>
            <a:r>
              <a:rPr lang="pt-BR" sz="1600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Tipo: </a:t>
            </a:r>
            <a:r>
              <a:rPr lang="pt-BR" sz="1600" dirty="0" err="1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Choice</a:t>
            </a:r>
            <a:r>
              <a:rPr lang="pt-BR" sz="1600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 (mandatório)</a:t>
            </a:r>
          </a:p>
          <a:p>
            <a:pPr lvl="1" algn="just"/>
            <a:r>
              <a:rPr lang="pt-BR" sz="1600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	</a:t>
            </a:r>
            <a:r>
              <a:rPr lang="pt-BR" sz="1100" dirty="0" err="1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Choices</a:t>
            </a:r>
            <a:r>
              <a:rPr lang="pt-BR" sz="1100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(</a:t>
            </a:r>
            <a:r>
              <a:rPr lang="pt-BR" sz="1100" dirty="0" err="1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Bootcamp</a:t>
            </a:r>
            <a:r>
              <a:rPr lang="pt-BR" sz="1100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, </a:t>
            </a:r>
            <a:r>
              <a:rPr lang="pt-BR" sz="1100" dirty="0" err="1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ServiceNow</a:t>
            </a:r>
            <a:r>
              <a:rPr lang="pt-BR" sz="1100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 Fundamentals, Shark </a:t>
            </a:r>
            <a:r>
              <a:rPr lang="pt-BR" sz="1100" dirty="0" err="1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Talent</a:t>
            </a:r>
            <a:r>
              <a:rPr lang="pt-BR" sz="1100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)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BR" sz="1600" dirty="0" err="1">
                <a:latin typeface="Poppins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Assigned</a:t>
            </a:r>
            <a:r>
              <a:rPr lang="pt-BR" sz="1600" dirty="0">
                <a:latin typeface="Poppins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 </a:t>
            </a:r>
            <a:r>
              <a:rPr lang="pt-BR" sz="1600" dirty="0" err="1">
                <a:latin typeface="Poppins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to</a:t>
            </a:r>
            <a:r>
              <a:rPr lang="pt-BR" sz="1600" dirty="0">
                <a:latin typeface="Poppins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  </a:t>
            </a:r>
            <a:r>
              <a:rPr lang="pt-BR" sz="1600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Tipo: </a:t>
            </a:r>
            <a:r>
              <a:rPr lang="pt-BR" sz="1600" dirty="0" err="1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Reference</a:t>
            </a:r>
            <a:r>
              <a:rPr lang="pt-BR" sz="1600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 (</a:t>
            </a:r>
            <a:r>
              <a:rPr lang="pt-BR" sz="1600" dirty="0" err="1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sys_user</a:t>
            </a:r>
            <a:r>
              <a:rPr lang="pt-BR" sz="1600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)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pt-BR" sz="1600" dirty="0">
              <a:latin typeface="Poppins"/>
              <a:ea typeface="Open Sans" panose="020B0606030504020204" pitchFamily="34" charset="0"/>
              <a:cs typeface="Open Sans" panose="020B0606030504020204" pitchFamily="34" charset="0"/>
              <a:sym typeface="Wingdings" panose="05000000000000000000" pitchFamily="2" charset="2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BR" sz="1600" dirty="0" err="1">
                <a:latin typeface="Poppins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Description</a:t>
            </a:r>
            <a:r>
              <a:rPr lang="pt-BR" sz="1600" dirty="0">
                <a:latin typeface="Poppins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  </a:t>
            </a:r>
            <a:r>
              <a:rPr lang="pt-BR" sz="1600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Tipo: </a:t>
            </a:r>
            <a:r>
              <a:rPr lang="pt-BR" sz="1600" dirty="0" err="1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String</a:t>
            </a:r>
            <a:r>
              <a:rPr lang="pt-BR" sz="1600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 (múltiplas linhas)</a:t>
            </a:r>
          </a:p>
          <a:p>
            <a:pPr marL="342900" indent="-342900" algn="just"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pt-BR" sz="1600" dirty="0"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  <a:sym typeface="Wingdings" panose="05000000000000000000" pitchFamily="2" charset="2"/>
            </a:endParaRPr>
          </a:p>
          <a:p>
            <a:pPr algn="just">
              <a:spcAft>
                <a:spcPts val="0"/>
              </a:spcAft>
            </a:pPr>
            <a:endParaRPr lang="pt-BR" sz="1600" dirty="0"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  <a:sym typeface="Wingdings" panose="05000000000000000000" pitchFamily="2" charset="2"/>
            </a:endParaRPr>
          </a:p>
          <a:p>
            <a:pPr marL="342900" indent="-342900" algn="just"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pt-BR" sz="1600" dirty="0"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  <a:sym typeface="Wingdings" panose="05000000000000000000" pitchFamily="2" charset="2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BR" sz="1600" dirty="0">
                <a:latin typeface="Poppins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Active </a:t>
            </a:r>
            <a:r>
              <a:rPr lang="pt-BR" sz="1600" dirty="0" err="1">
                <a:latin typeface="Poppins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user</a:t>
            </a:r>
            <a:r>
              <a:rPr lang="pt-BR" sz="1600" dirty="0">
                <a:latin typeface="Poppins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 </a:t>
            </a:r>
            <a:r>
              <a:rPr lang="pt-BR" sz="1600" dirty="0" err="1">
                <a:latin typeface="Poppins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on</a:t>
            </a:r>
            <a:r>
              <a:rPr lang="pt-BR" sz="1600" dirty="0">
                <a:latin typeface="Poppins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 </a:t>
            </a:r>
            <a:r>
              <a:rPr lang="pt-BR" sz="1600" dirty="0" err="1">
                <a:latin typeface="Poppins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ServiceNow</a:t>
            </a:r>
            <a:r>
              <a:rPr lang="pt-BR" sz="1600" dirty="0">
                <a:latin typeface="Poppins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  </a:t>
            </a:r>
            <a:r>
              <a:rPr lang="pt-BR" sz="1600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Tipo: </a:t>
            </a:r>
            <a:r>
              <a:rPr lang="pt-BR" sz="1600" dirty="0" err="1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True</a:t>
            </a:r>
            <a:r>
              <a:rPr lang="pt-BR" sz="1600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/False</a:t>
            </a:r>
          </a:p>
          <a:p>
            <a:pPr marL="342900" indent="-342900" algn="just"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BR" sz="1600" dirty="0" err="1">
                <a:latin typeface="Poppins"/>
                <a:ea typeface="Open Sans" panose="020B0606030504020204" pitchFamily="34" charset="0"/>
                <a:cs typeface="Open Sans" panose="020B0606030504020204" pitchFamily="34" charset="0"/>
              </a:rPr>
              <a:t>Gender</a:t>
            </a:r>
            <a:r>
              <a:rPr lang="pt-BR" sz="1600" dirty="0">
                <a:latin typeface="Pop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00" dirty="0">
                <a:latin typeface="Poppins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 </a:t>
            </a:r>
            <a:r>
              <a:rPr lang="pt-BR" sz="1600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Tipo: </a:t>
            </a:r>
            <a:r>
              <a:rPr lang="pt-BR" sz="1600" dirty="0" err="1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Choice</a:t>
            </a:r>
            <a:r>
              <a:rPr lang="pt-BR" sz="1600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 </a:t>
            </a:r>
            <a:r>
              <a:rPr lang="pt-BR" sz="1100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(Male, </a:t>
            </a:r>
            <a:r>
              <a:rPr lang="pt-BR" sz="1100" dirty="0" err="1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Female</a:t>
            </a:r>
            <a:r>
              <a:rPr lang="pt-BR" sz="1100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, Other)</a:t>
            </a:r>
          </a:p>
          <a:p>
            <a:pPr marL="342900" indent="-342900" algn="just"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BR" sz="1600" dirty="0" err="1">
                <a:latin typeface="Poppins"/>
                <a:ea typeface="Open Sans" panose="020B0606030504020204" pitchFamily="34" charset="0"/>
                <a:cs typeface="Open Sans" panose="020B0606030504020204" pitchFamily="34" charset="0"/>
              </a:rPr>
              <a:t>State</a:t>
            </a:r>
            <a:r>
              <a:rPr lang="pt-BR" sz="1600" dirty="0">
                <a:latin typeface="Pop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00" dirty="0">
                <a:latin typeface="Poppins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 </a:t>
            </a:r>
            <a:r>
              <a:rPr lang="pt-BR" sz="1600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Tipo: </a:t>
            </a:r>
            <a:r>
              <a:rPr lang="pt-BR" sz="1600" dirty="0" err="1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Choice</a:t>
            </a:r>
            <a:r>
              <a:rPr lang="pt-BR" sz="1600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 </a:t>
            </a:r>
            <a:r>
              <a:rPr lang="pt-BR" sz="1100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(New, </a:t>
            </a:r>
            <a:r>
              <a:rPr lang="pt-BR" sz="1100" dirty="0" err="1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Waiting</a:t>
            </a:r>
            <a:r>
              <a:rPr lang="pt-BR" sz="1100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 for </a:t>
            </a:r>
            <a:r>
              <a:rPr lang="pt-BR" sz="1100" dirty="0" err="1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approval</a:t>
            </a:r>
            <a:r>
              <a:rPr lang="pt-BR" sz="1100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, </a:t>
            </a:r>
            <a:r>
              <a:rPr lang="pt-BR" sz="1100" dirty="0" err="1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Approved</a:t>
            </a:r>
            <a:r>
              <a:rPr lang="pt-BR" sz="1100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, </a:t>
            </a:r>
            <a:r>
              <a:rPr lang="pt-BR" sz="1100" dirty="0" err="1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Reproved</a:t>
            </a:r>
            <a:r>
              <a:rPr lang="pt-BR" sz="1100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, Other)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BR" sz="1600" dirty="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Wingdings" panose="05000000000000000000" pitchFamily="2" charset="2"/>
              </a:rPr>
              <a:t>Zip </a:t>
            </a:r>
            <a:r>
              <a:rPr lang="pt-BR" sz="1600" dirty="0" err="1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Wingdings" panose="05000000000000000000" pitchFamily="2" charset="2"/>
              </a:rPr>
              <a:t>Code</a:t>
            </a:r>
            <a:r>
              <a:rPr lang="pt-BR" sz="1600" dirty="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Wingdings" panose="05000000000000000000" pitchFamily="2" charset="2"/>
              </a:rPr>
              <a:t> -&gt; Tipo: </a:t>
            </a:r>
            <a:r>
              <a:rPr lang="pt-BR" sz="1600" dirty="0" err="1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Wingdings" panose="05000000000000000000" pitchFamily="2" charset="2"/>
              </a:rPr>
              <a:t>String</a:t>
            </a:r>
            <a:endParaRPr lang="pt-BR" sz="1600" dirty="0"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  <a:sym typeface="Wingdings" panose="05000000000000000000" pitchFamily="2" charset="2"/>
            </a:endParaRPr>
          </a:p>
          <a:p>
            <a:pPr marL="342900" indent="-342900" algn="just"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pt-BR" sz="1100" dirty="0">
              <a:solidFill>
                <a:srgbClr val="FF0000"/>
              </a:solidFill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  <a:sym typeface="Wingdings" panose="05000000000000000000" pitchFamily="2" charset="2"/>
            </a:endParaRPr>
          </a:p>
          <a:p>
            <a:pPr algn="just">
              <a:spcAft>
                <a:spcPts val="0"/>
              </a:spcAft>
            </a:pPr>
            <a:endParaRPr lang="pt-BR" sz="1600" dirty="0">
              <a:solidFill>
                <a:srgbClr val="FF0000"/>
              </a:solidFill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  <a:sym typeface="Wingdings" panose="05000000000000000000" pitchFamily="2" charset="2"/>
            </a:endParaRPr>
          </a:p>
          <a:p>
            <a:pPr marL="342900" indent="-342900" algn="just"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pt-BR" sz="1600" dirty="0">
              <a:solidFill>
                <a:srgbClr val="FF0000"/>
              </a:solidFill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  <a:sym typeface="Wingdings" panose="05000000000000000000" pitchFamily="2" charset="2"/>
            </a:endParaRPr>
          </a:p>
          <a:p>
            <a:pPr algn="just"/>
            <a:endParaRPr lang="pt-BR" sz="1600" dirty="0">
              <a:solidFill>
                <a:srgbClr val="FF0000"/>
              </a:solidFill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  <a:sym typeface="Wingdings" panose="05000000000000000000" pitchFamily="2" charset="2"/>
            </a:endParaRPr>
          </a:p>
          <a:p>
            <a:pPr algn="just">
              <a:spcAft>
                <a:spcPts val="0"/>
              </a:spcAft>
            </a:pPr>
            <a:endParaRPr lang="pt-BR" sz="2000" dirty="0">
              <a:solidFill>
                <a:srgbClr val="FF0000"/>
              </a:solidFill>
              <a:latin typeface="Pop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75C3E41-0511-4481-B1D4-D06D74A606FE}"/>
              </a:ext>
            </a:extLst>
          </p:cNvPr>
          <p:cNvSpPr txBox="1">
            <a:spLocks/>
          </p:cNvSpPr>
          <p:nvPr/>
        </p:nvSpPr>
        <p:spPr>
          <a:xfrm>
            <a:off x="6535882" y="3857474"/>
            <a:ext cx="5942124" cy="373296"/>
          </a:xfrm>
          <a:prstGeom prst="rect">
            <a:avLst/>
          </a:prstGeom>
        </p:spPr>
        <p:txBody>
          <a:bodyPr anchor="t"/>
          <a:lstStyle>
            <a:defPPr>
              <a:defRPr lang="en-US"/>
            </a:defPPr>
            <a:lvl1pPr marL="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4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08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12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16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20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24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28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32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200" dirty="0">
                <a:solidFill>
                  <a:srgbClr val="444444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Wingdings" panose="05000000000000000000" pitchFamily="2" charset="2"/>
              </a:rPr>
              <a:t>O formulário deve ser organizados da seguinte forma: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8AF9D4C-7CBB-4AED-8E72-9815A5B7C332}"/>
              </a:ext>
            </a:extLst>
          </p:cNvPr>
          <p:cNvSpPr txBox="1">
            <a:spLocks/>
          </p:cNvSpPr>
          <p:nvPr/>
        </p:nvSpPr>
        <p:spPr>
          <a:xfrm>
            <a:off x="-2540793" y="3797302"/>
            <a:ext cx="6110711" cy="1625780"/>
          </a:xfrm>
          <a:prstGeom prst="rect">
            <a:avLst/>
          </a:prstGeom>
        </p:spPr>
        <p:txBody>
          <a:bodyPr anchor="t"/>
          <a:lstStyle>
            <a:defPPr>
              <a:defRPr lang="en-US"/>
            </a:defPPr>
            <a:lvl1pPr marL="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4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08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12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16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20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24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28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32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§"/>
            </a:pPr>
            <a:endParaRPr lang="pt-BR" sz="1600" dirty="0">
              <a:solidFill>
                <a:srgbClr val="444444"/>
              </a:solidFill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  <a:sym typeface="Wingdings" panose="05000000000000000000" pitchFamily="2" charset="2"/>
            </a:endParaRPr>
          </a:p>
          <a:p>
            <a:pPr algn="just"/>
            <a:endParaRPr lang="pt-BR" sz="1800" dirty="0">
              <a:solidFill>
                <a:srgbClr val="444444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  <a:sym typeface="Wingdings" panose="05000000000000000000" pitchFamily="2" charset="2"/>
            </a:endParaRPr>
          </a:p>
          <a:p>
            <a:pPr algn="r"/>
            <a:r>
              <a:rPr lang="pt-BR" sz="1400" b="1" dirty="0">
                <a:solidFill>
                  <a:schemeClr val="bg1"/>
                </a:solidFill>
                <a:latin typeface="Poppins"/>
                <a:ea typeface="Open Sans" panose="020B0606030504020204" pitchFamily="34" charset="0"/>
                <a:cs typeface="Open Sans" panose="020B0606030504020204" pitchFamily="34" charset="0"/>
              </a:rPr>
              <a:t>2 – </a:t>
            </a:r>
            <a:r>
              <a:rPr lang="pt-BR" sz="14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Wingdings" panose="05000000000000000000" pitchFamily="2" charset="2"/>
              </a:rPr>
              <a:t>Adicionar a função </a:t>
            </a:r>
          </a:p>
          <a:p>
            <a:pPr algn="r"/>
            <a:r>
              <a:rPr lang="pt-BR" sz="14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Wingdings" panose="05000000000000000000" pitchFamily="2" charset="2"/>
              </a:rPr>
              <a:t>“</a:t>
            </a:r>
            <a:r>
              <a:rPr lang="pt-BR" sz="1400" dirty="0" err="1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Wingdings" panose="05000000000000000000" pitchFamily="2" charset="2"/>
              </a:rPr>
              <a:t>auto-number</a:t>
            </a:r>
            <a:r>
              <a:rPr lang="pt-BR" sz="14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Wingdings" panose="05000000000000000000" pitchFamily="2" charset="2"/>
              </a:rPr>
              <a:t>” na tabela.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C05275D-96E7-1953-FBFF-7C5541311107}"/>
              </a:ext>
            </a:extLst>
          </p:cNvPr>
          <p:cNvSpPr txBox="1">
            <a:spLocks/>
          </p:cNvSpPr>
          <p:nvPr/>
        </p:nvSpPr>
        <p:spPr>
          <a:xfrm>
            <a:off x="763504" y="4596406"/>
            <a:ext cx="5145119" cy="1450449"/>
          </a:xfrm>
          <a:prstGeom prst="rect">
            <a:avLst/>
          </a:prstGeom>
        </p:spPr>
        <p:txBody>
          <a:bodyPr anchor="t"/>
          <a:lstStyle>
            <a:defPPr>
              <a:defRPr lang="en-US"/>
            </a:defPPr>
            <a:lvl1pPr marL="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4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08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12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16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20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24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28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32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§"/>
            </a:pPr>
            <a:endParaRPr lang="pt-BR" sz="1600" dirty="0">
              <a:solidFill>
                <a:srgbClr val="444444"/>
              </a:solidFill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  <a:sym typeface="Wingdings" panose="05000000000000000000" pitchFamily="2" charset="2"/>
            </a:endParaRPr>
          </a:p>
          <a:p>
            <a:pPr algn="just"/>
            <a:endParaRPr lang="pt-BR" sz="1600" dirty="0">
              <a:solidFill>
                <a:schemeClr val="bg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  <a:sym typeface="Wingdings" panose="05000000000000000000" pitchFamily="2" charset="2"/>
            </a:endParaRPr>
          </a:p>
          <a:p>
            <a:pPr algn="just"/>
            <a:r>
              <a:rPr lang="pt-BR" sz="1400" b="1" dirty="0">
                <a:solidFill>
                  <a:schemeClr val="bg1"/>
                </a:solidFill>
                <a:latin typeface="Poppins"/>
                <a:ea typeface="Open Sans" panose="020B0606030504020204" pitchFamily="34" charset="0"/>
                <a:cs typeface="Open Sans" panose="020B0606030504020204" pitchFamily="34" charset="0"/>
              </a:rPr>
              <a:t>3 – </a:t>
            </a:r>
            <a:r>
              <a:rPr lang="pt-BR" sz="14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Wingdings" panose="05000000000000000000" pitchFamily="2" charset="2"/>
              </a:rPr>
              <a:t>Adicionar os seguintes “</a:t>
            </a:r>
            <a:r>
              <a:rPr lang="pt-BR" sz="1400" dirty="0" err="1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Wingdings" panose="05000000000000000000" pitchFamily="2" charset="2"/>
              </a:rPr>
              <a:t>Related</a:t>
            </a:r>
            <a:r>
              <a:rPr lang="pt-BR" sz="14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Wingdings" panose="05000000000000000000" pitchFamily="2" charset="2"/>
              </a:rPr>
              <a:t>Lists</a:t>
            </a:r>
            <a:r>
              <a:rPr lang="pt-BR" sz="14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Wingdings" panose="05000000000000000000" pitchFamily="2" charset="2"/>
              </a:rPr>
              <a:t>”.</a:t>
            </a:r>
          </a:p>
          <a:p>
            <a:pPr algn="just"/>
            <a:endParaRPr lang="pt-BR" sz="1800" dirty="0">
              <a:solidFill>
                <a:srgbClr val="444444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  <a:sym typeface="Wingdings" panose="05000000000000000000" pitchFamily="2" charset="2"/>
            </a:endParaRPr>
          </a:p>
          <a:p>
            <a:pPr algn="just"/>
            <a:endParaRPr lang="pt-BR" sz="1800" dirty="0">
              <a:solidFill>
                <a:srgbClr val="444444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  <a:sym typeface="Wingdings" panose="05000000000000000000" pitchFamily="2" charset="2"/>
            </a:endParaRPr>
          </a:p>
          <a:p>
            <a:pPr algn="just"/>
            <a:endParaRPr lang="pt-BR" sz="1800" dirty="0">
              <a:solidFill>
                <a:srgbClr val="444444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  <a:sym typeface="Wingdings" panose="05000000000000000000" pitchFamily="2" charset="2"/>
            </a:endParaRP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4986995A-EB41-90DE-CE78-F1F57E97819B}"/>
              </a:ext>
            </a:extLst>
          </p:cNvPr>
          <p:cNvCxnSpPr>
            <a:cxnSpLocks/>
          </p:cNvCxnSpPr>
          <p:nvPr/>
        </p:nvCxnSpPr>
        <p:spPr>
          <a:xfrm>
            <a:off x="3569918" y="4572000"/>
            <a:ext cx="2205735" cy="0"/>
          </a:xfrm>
          <a:prstGeom prst="line">
            <a:avLst/>
          </a:prstGeom>
          <a:ln w="25400">
            <a:solidFill>
              <a:srgbClr val="F5B11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7C657AA6-C303-F6CD-25BE-BF1AEF3BBFE6}"/>
              </a:ext>
            </a:extLst>
          </p:cNvPr>
          <p:cNvCxnSpPr>
            <a:cxnSpLocks/>
          </p:cNvCxnSpPr>
          <p:nvPr/>
        </p:nvCxnSpPr>
        <p:spPr>
          <a:xfrm>
            <a:off x="4006143" y="5425696"/>
            <a:ext cx="709683" cy="1085155"/>
          </a:xfrm>
          <a:prstGeom prst="line">
            <a:avLst/>
          </a:prstGeom>
          <a:ln w="25400">
            <a:solidFill>
              <a:srgbClr val="F5B11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ângulo 29">
            <a:extLst>
              <a:ext uri="{FF2B5EF4-FFF2-40B4-BE49-F238E27FC236}">
                <a16:creationId xmlns:a16="http://schemas.microsoft.com/office/drawing/2014/main" id="{10057E7E-FBA9-3E86-1310-74727E7BACF4}"/>
              </a:ext>
            </a:extLst>
          </p:cNvPr>
          <p:cNvSpPr/>
          <p:nvPr/>
        </p:nvSpPr>
        <p:spPr>
          <a:xfrm>
            <a:off x="4832859" y="6579065"/>
            <a:ext cx="1671620" cy="207900"/>
          </a:xfrm>
          <a:prstGeom prst="rect">
            <a:avLst/>
          </a:prstGeom>
          <a:noFill/>
          <a:ln w="25400">
            <a:solidFill>
              <a:srgbClr val="F5B11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29B8721-2C46-4E1F-FFE1-6501E15D1B4C}"/>
              </a:ext>
            </a:extLst>
          </p:cNvPr>
          <p:cNvSpPr txBox="1">
            <a:spLocks/>
          </p:cNvSpPr>
          <p:nvPr/>
        </p:nvSpPr>
        <p:spPr>
          <a:xfrm>
            <a:off x="8608683" y="5045273"/>
            <a:ext cx="898261" cy="277695"/>
          </a:xfrm>
          <a:prstGeom prst="rect">
            <a:avLst/>
          </a:prstGeom>
        </p:spPr>
        <p:txBody>
          <a:bodyPr anchor="t"/>
          <a:lstStyle>
            <a:defPPr>
              <a:defRPr lang="en-US"/>
            </a:defPPr>
            <a:lvl1pPr marL="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4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08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12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16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20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24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28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32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pt-BR" sz="800" b="1" dirty="0">
                <a:solidFill>
                  <a:srgbClr val="444444"/>
                </a:solidFill>
                <a:latin typeface="Poppins"/>
                <a:ea typeface="Open Sans" panose="020B0606030504020204" pitchFamily="34" charset="0"/>
                <a:cs typeface="Open Sans" panose="020B0606030504020204" pitchFamily="34" charset="0"/>
              </a:rPr>
              <a:t>FORMULÁRIO</a:t>
            </a:r>
            <a:endParaRPr lang="pt-BR" sz="800" dirty="0">
              <a:solidFill>
                <a:srgbClr val="444444"/>
              </a:solidFill>
              <a:latin typeface="Pop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AAE8A772-3262-DB1A-20B7-B191B68F60E8}"/>
              </a:ext>
            </a:extLst>
          </p:cNvPr>
          <p:cNvSpPr txBox="1"/>
          <p:nvPr/>
        </p:nvSpPr>
        <p:spPr>
          <a:xfrm>
            <a:off x="376667" y="1321987"/>
            <a:ext cx="1106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pt-BR" sz="1800" b="1" dirty="0">
                <a:latin typeface="Poppins"/>
                <a:ea typeface="Open Sans" panose="020B0606030504020204" pitchFamily="34" charset="0"/>
                <a:cs typeface="Open Sans" panose="020B0606030504020204" pitchFamily="34" charset="0"/>
              </a:rPr>
              <a:t>1 –    </a:t>
            </a:r>
            <a:r>
              <a:rPr lang="pt-BR" sz="1800" dirty="0">
                <a:latin typeface="Poppins"/>
                <a:ea typeface="Open Sans" panose="020B0606030504020204" pitchFamily="34" charset="0"/>
                <a:cs typeface="Open Sans" panose="020B0606030504020204" pitchFamily="34" charset="0"/>
              </a:rPr>
              <a:t>Criar uma nova tabela chamada “</a:t>
            </a:r>
            <a:r>
              <a:rPr lang="pt-BR" sz="1800" dirty="0" err="1">
                <a:latin typeface="Poppins"/>
                <a:ea typeface="Open Sans" panose="020B0606030504020204" pitchFamily="34" charset="0"/>
                <a:cs typeface="Open Sans" panose="020B0606030504020204" pitchFamily="34" charset="0"/>
              </a:rPr>
              <a:t>Bootcamper</a:t>
            </a:r>
            <a:r>
              <a:rPr lang="pt-BR" sz="1800" dirty="0">
                <a:latin typeface="Poppins"/>
                <a:ea typeface="Open Sans" panose="020B0606030504020204" pitchFamily="34" charset="0"/>
                <a:cs typeface="Open Sans" panose="020B0606030504020204" pitchFamily="34" charset="0"/>
              </a:rPr>
              <a:t>” que contenha os seguintes campos:</a:t>
            </a:r>
            <a:endParaRPr lang="pt-BR" sz="1200" dirty="0">
              <a:latin typeface="Pop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B89D21C5-DABB-F6C8-E283-755836BC321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239125" y="950192"/>
            <a:ext cx="2859087" cy="3492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fontAlgn="auto">
              <a:lnSpc>
                <a:spcPts val="2451"/>
              </a:lnSpc>
              <a:defRPr/>
            </a:pPr>
            <a:r>
              <a:rPr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LJHQDK+Open Sans Bold"/>
                <a:cs typeface="LJHQDK+Open Sans Bold"/>
                <a:sym typeface="Wingdings"/>
              </a:rPr>
              <a:t>ESTRUTURA</a:t>
            </a:r>
            <a:r>
              <a:rPr b="1" spc="-17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LJHQDK+Open Sans Bold"/>
                <a:cs typeface="LJHQDK+Open Sans Bold"/>
                <a:sym typeface="Wingdings"/>
              </a:rPr>
              <a:t> </a:t>
            </a:r>
            <a:r>
              <a:rPr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LJHQDK+Open Sans Bold"/>
                <a:cs typeface="LJHQDK+Open Sans Bold"/>
                <a:sym typeface="Wingdings"/>
              </a:rPr>
              <a:t>DE</a:t>
            </a:r>
            <a:r>
              <a:rPr b="1" spc="1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LJHQDK+Open Sans Bold"/>
                <a:cs typeface="LJHQDK+Open Sans Bold"/>
                <a:sym typeface="Wingdings"/>
              </a:rPr>
              <a:t> </a:t>
            </a:r>
            <a:r>
              <a:rPr b="1" spc="-2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LJHQDK+Open Sans Bold"/>
                <a:cs typeface="LJHQDK+Open Sans Bold"/>
                <a:sym typeface="Wingdings"/>
              </a:rPr>
              <a:t>TABELAS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1358E99-240D-CEDA-74F7-42FE2C8A5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002" y="4092666"/>
            <a:ext cx="7356814" cy="270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23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51DAC00-647A-49A8-A167-E43E470B4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96" y="331188"/>
            <a:ext cx="9778469" cy="666000"/>
          </a:xfrm>
        </p:spPr>
        <p:txBody>
          <a:bodyPr/>
          <a:lstStyle/>
          <a:p>
            <a:r>
              <a:rPr lang="pt-BR" dirty="0">
                <a:solidFill>
                  <a:srgbClr val="F5B111"/>
                </a:solidFill>
              </a:rPr>
              <a:t>D</a:t>
            </a:r>
            <a:r>
              <a:rPr lang="pt-BR" dirty="0"/>
              <a:t>esafio </a:t>
            </a:r>
            <a:r>
              <a:rPr lang="pt-BR" dirty="0" err="1"/>
              <a:t>Bootcampers</a:t>
            </a:r>
            <a:endParaRPr lang="pt-BR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7DD8B85-6EF3-4733-B2C2-8904AC85027B}"/>
              </a:ext>
            </a:extLst>
          </p:cNvPr>
          <p:cNvSpPr txBox="1">
            <a:spLocks/>
          </p:cNvSpPr>
          <p:nvPr/>
        </p:nvSpPr>
        <p:spPr>
          <a:xfrm>
            <a:off x="427041" y="1622766"/>
            <a:ext cx="11337915" cy="2338659"/>
          </a:xfrm>
          <a:prstGeom prst="rect">
            <a:avLst/>
          </a:prstGeom>
        </p:spPr>
        <p:txBody>
          <a:bodyPr numCol="2" anchor="t"/>
          <a:lstStyle>
            <a:defPPr>
              <a:defRPr lang="en-US"/>
            </a:defPPr>
            <a:lvl1pPr marL="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4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08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12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16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20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24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28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32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0"/>
              </a:spcAft>
            </a:pPr>
            <a:endParaRPr lang="pt-BR" sz="1200" dirty="0">
              <a:solidFill>
                <a:srgbClr val="444444"/>
              </a:solidFill>
              <a:latin typeface="Poppins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BR" sz="1600" dirty="0" err="1">
                <a:latin typeface="Poppins"/>
                <a:ea typeface="Open Sans" panose="020B0606030504020204" pitchFamily="34" charset="0"/>
                <a:cs typeface="Open Sans" panose="020B0606030504020204" pitchFamily="34" charset="0"/>
              </a:rPr>
              <a:t>Bootcamper</a:t>
            </a:r>
            <a:endParaRPr lang="pt-BR" sz="1600" dirty="0">
              <a:latin typeface="Poppins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BR" sz="1600" dirty="0" err="1">
                <a:latin typeface="Poppins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Course</a:t>
            </a:r>
            <a:r>
              <a:rPr lang="pt-BR" sz="1600" dirty="0">
                <a:latin typeface="Poppins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BR" sz="1600" dirty="0" err="1">
                <a:latin typeface="Poppins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Address</a:t>
            </a:r>
            <a:r>
              <a:rPr lang="pt-BR" sz="1600" dirty="0">
                <a:latin typeface="Poppins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BR" sz="1600" dirty="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Wingdings" panose="05000000000000000000" pitchFamily="2" charset="2"/>
              </a:rPr>
              <a:t>Zip </a:t>
            </a:r>
            <a:r>
              <a:rPr lang="pt-BR" sz="1600" dirty="0" err="1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Wingdings" panose="05000000000000000000" pitchFamily="2" charset="2"/>
              </a:rPr>
              <a:t>Code</a:t>
            </a:r>
            <a:r>
              <a:rPr lang="pt-BR" sz="1600" dirty="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Wingdings" panose="05000000000000000000" pitchFamily="2" charset="2"/>
              </a:rPr>
              <a:t>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BR" sz="1600" dirty="0">
                <a:solidFill>
                  <a:srgbClr val="444444"/>
                </a:solidFill>
                <a:latin typeface="Poppins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City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BR" sz="1600" dirty="0" err="1">
                <a:solidFill>
                  <a:srgbClr val="444444"/>
                </a:solidFill>
                <a:latin typeface="Poppins"/>
                <a:ea typeface="Open Sans" panose="020B0606030504020204" pitchFamily="34" charset="0"/>
                <a:cs typeface="Open Sans" panose="020B0606030504020204" pitchFamily="34" charset="0"/>
              </a:rPr>
              <a:t>Estate</a:t>
            </a:r>
            <a:endParaRPr lang="pt-BR" sz="1600" dirty="0">
              <a:solidFill>
                <a:srgbClr val="444444"/>
              </a:solidFill>
              <a:latin typeface="Poppins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BR" sz="1600" dirty="0" err="1">
                <a:solidFill>
                  <a:srgbClr val="444444"/>
                </a:solidFill>
                <a:latin typeface="Poppins"/>
                <a:ea typeface="Open Sans" panose="020B0606030504020204" pitchFamily="34" charset="0"/>
                <a:cs typeface="Open Sans" panose="020B0606030504020204" pitchFamily="34" charset="0"/>
              </a:rPr>
              <a:t>Neighborhood</a:t>
            </a:r>
            <a:r>
              <a:rPr lang="pt-BR" sz="1600" dirty="0">
                <a:solidFill>
                  <a:srgbClr val="444444"/>
                </a:solidFill>
                <a:latin typeface="Pop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BR" sz="1600" dirty="0" err="1">
                <a:solidFill>
                  <a:srgbClr val="444444"/>
                </a:solidFill>
                <a:latin typeface="Poppins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Comments</a:t>
            </a:r>
            <a:endParaRPr lang="pt-BR" sz="1600" dirty="0">
              <a:solidFill>
                <a:srgbClr val="444444"/>
              </a:solidFill>
              <a:latin typeface="Poppins"/>
              <a:ea typeface="Open Sans" panose="020B0606030504020204" pitchFamily="34" charset="0"/>
              <a:cs typeface="Open Sans" panose="020B0606030504020204" pitchFamily="34" charset="0"/>
              <a:sym typeface="Wingdings" panose="05000000000000000000" pitchFamily="2" charset="2"/>
            </a:endParaRPr>
          </a:p>
          <a:p>
            <a:pPr algn="just"/>
            <a:endParaRPr lang="pt-BR" sz="1600" dirty="0">
              <a:solidFill>
                <a:srgbClr val="444444"/>
              </a:solidFill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  <a:sym typeface="Wingdings" panose="05000000000000000000" pitchFamily="2" charset="2"/>
            </a:endParaRPr>
          </a:p>
          <a:p>
            <a:pPr algn="just">
              <a:spcAft>
                <a:spcPts val="0"/>
              </a:spcAft>
            </a:pPr>
            <a:endParaRPr lang="pt-BR" sz="1600" dirty="0">
              <a:solidFill>
                <a:srgbClr val="444444"/>
              </a:solidFill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  <a:sym typeface="Wingdings" panose="05000000000000000000" pitchFamily="2" charset="2"/>
            </a:endParaRPr>
          </a:p>
          <a:p>
            <a:pPr marL="342900" indent="-342900" algn="just"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pt-BR" sz="1600" dirty="0">
              <a:solidFill>
                <a:srgbClr val="444444"/>
              </a:solidFill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  <a:sym typeface="Wingdings" panose="05000000000000000000" pitchFamily="2" charset="2"/>
            </a:endParaRPr>
          </a:p>
          <a:p>
            <a:pPr algn="just">
              <a:spcAft>
                <a:spcPts val="0"/>
              </a:spcAft>
            </a:pPr>
            <a:endParaRPr lang="pt-BR" sz="1600" dirty="0">
              <a:solidFill>
                <a:srgbClr val="444444"/>
              </a:solidFill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  <a:sym typeface="Wingdings" panose="05000000000000000000" pitchFamily="2" charset="2"/>
            </a:endParaRPr>
          </a:p>
          <a:p>
            <a:pPr marL="342900" indent="-342900" algn="just"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pt-BR" sz="1600" dirty="0">
              <a:solidFill>
                <a:srgbClr val="444444"/>
              </a:solidFill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  <a:sym typeface="Wingdings" panose="05000000000000000000" pitchFamily="2" charset="2"/>
            </a:endParaRPr>
          </a:p>
          <a:p>
            <a:pPr algn="just"/>
            <a:endParaRPr lang="pt-BR" sz="1600" dirty="0">
              <a:solidFill>
                <a:srgbClr val="444444"/>
              </a:solidFill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  <a:sym typeface="Wingdings" panose="05000000000000000000" pitchFamily="2" charset="2"/>
            </a:endParaRPr>
          </a:p>
          <a:p>
            <a:pPr algn="just">
              <a:spcAft>
                <a:spcPts val="0"/>
              </a:spcAft>
            </a:pPr>
            <a:endParaRPr lang="pt-BR" sz="2000" dirty="0">
              <a:solidFill>
                <a:srgbClr val="444444"/>
              </a:solidFill>
              <a:latin typeface="Pop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8AF9D4C-7CBB-4AED-8E72-9815A5B7C332}"/>
              </a:ext>
            </a:extLst>
          </p:cNvPr>
          <p:cNvSpPr txBox="1">
            <a:spLocks/>
          </p:cNvSpPr>
          <p:nvPr/>
        </p:nvSpPr>
        <p:spPr>
          <a:xfrm>
            <a:off x="425171" y="3618486"/>
            <a:ext cx="5469703" cy="1625780"/>
          </a:xfrm>
          <a:prstGeom prst="rect">
            <a:avLst/>
          </a:prstGeom>
        </p:spPr>
        <p:txBody>
          <a:bodyPr anchor="t"/>
          <a:lstStyle>
            <a:defPPr>
              <a:defRPr lang="en-US"/>
            </a:defPPr>
            <a:lvl1pPr marL="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4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08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12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16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20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24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28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32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§"/>
            </a:pPr>
            <a:endParaRPr lang="pt-BR" sz="1600" dirty="0">
              <a:solidFill>
                <a:srgbClr val="444444"/>
              </a:solidFill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  <a:sym typeface="Wingdings" panose="05000000000000000000" pitchFamily="2" charset="2"/>
            </a:endParaRPr>
          </a:p>
          <a:p>
            <a:pPr algn="just"/>
            <a:endParaRPr lang="pt-BR" sz="1800" dirty="0">
              <a:solidFill>
                <a:srgbClr val="444444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  <a:sym typeface="Wingdings" panose="05000000000000000000" pitchFamily="2" charset="2"/>
            </a:endParaRPr>
          </a:p>
          <a:p>
            <a:pPr algn="just"/>
            <a:r>
              <a:rPr lang="pt-BR" sz="1800" dirty="0">
                <a:solidFill>
                  <a:srgbClr val="444444"/>
                </a:solidFill>
                <a:latin typeface="Poppins"/>
                <a:ea typeface="Open Sans" panose="020B0606030504020204" pitchFamily="34" charset="0"/>
                <a:cs typeface="Open Sans" panose="020B0606030504020204" pitchFamily="34" charset="0"/>
              </a:rPr>
              <a:t>O tipo dos campos fica a seu critério</a:t>
            </a:r>
            <a:endParaRPr lang="pt-BR" sz="1800" dirty="0">
              <a:solidFill>
                <a:srgbClr val="444444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  <a:sym typeface="Wingdings" panose="05000000000000000000" pitchFamily="2" charset="2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C05275D-96E7-1953-FBFF-7C5541311107}"/>
              </a:ext>
            </a:extLst>
          </p:cNvPr>
          <p:cNvSpPr txBox="1">
            <a:spLocks/>
          </p:cNvSpPr>
          <p:nvPr/>
        </p:nvSpPr>
        <p:spPr>
          <a:xfrm>
            <a:off x="425171" y="4457355"/>
            <a:ext cx="6079308" cy="1625780"/>
          </a:xfrm>
          <a:prstGeom prst="rect">
            <a:avLst/>
          </a:prstGeom>
        </p:spPr>
        <p:txBody>
          <a:bodyPr anchor="t"/>
          <a:lstStyle>
            <a:defPPr>
              <a:defRPr lang="en-US"/>
            </a:defPPr>
            <a:lvl1pPr marL="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4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08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12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16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20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24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28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32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§"/>
            </a:pPr>
            <a:endParaRPr lang="pt-BR" sz="1600" dirty="0">
              <a:solidFill>
                <a:srgbClr val="444444"/>
              </a:solidFill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  <a:sym typeface="Wingdings" panose="05000000000000000000" pitchFamily="2" charset="2"/>
            </a:endParaRPr>
          </a:p>
          <a:p>
            <a:pPr algn="just"/>
            <a:endParaRPr lang="pt-BR" sz="1800" dirty="0">
              <a:solidFill>
                <a:srgbClr val="444444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  <a:sym typeface="Wingdings" panose="05000000000000000000" pitchFamily="2" charset="2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A443F56-680C-DD7B-CEAF-AE64E66D969D}"/>
              </a:ext>
            </a:extLst>
          </p:cNvPr>
          <p:cNvSpPr txBox="1"/>
          <p:nvPr/>
        </p:nvSpPr>
        <p:spPr>
          <a:xfrm>
            <a:off x="1748977" y="4900913"/>
            <a:ext cx="83192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800" dirty="0">
                <a:solidFill>
                  <a:srgbClr val="444444"/>
                </a:solidFill>
                <a:highlight>
                  <a:srgbClr val="00FF00"/>
                </a:highlight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*Esta tabela deve ter um relacionamento com a tabela </a:t>
            </a:r>
            <a:r>
              <a:rPr lang="pt-BR" sz="1800" dirty="0" err="1">
                <a:solidFill>
                  <a:srgbClr val="444444"/>
                </a:solidFill>
                <a:highlight>
                  <a:srgbClr val="00FF00"/>
                </a:highlight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Bootcamper</a:t>
            </a:r>
            <a:r>
              <a:rPr lang="pt-BR" sz="1800" dirty="0">
                <a:solidFill>
                  <a:srgbClr val="444444"/>
                </a:solidFill>
                <a:highlight>
                  <a:srgbClr val="00FF00"/>
                </a:highlight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AAE8A772-3262-DB1A-20B7-B191B68F60E8}"/>
              </a:ext>
            </a:extLst>
          </p:cNvPr>
          <p:cNvSpPr txBox="1"/>
          <p:nvPr/>
        </p:nvSpPr>
        <p:spPr>
          <a:xfrm>
            <a:off x="376667" y="1321987"/>
            <a:ext cx="1106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pt-BR" sz="1800" b="1" dirty="0">
                <a:solidFill>
                  <a:srgbClr val="444444"/>
                </a:solidFill>
                <a:latin typeface="Poppins"/>
                <a:ea typeface="Open Sans" panose="020B0606030504020204" pitchFamily="34" charset="0"/>
                <a:cs typeface="Open Sans" panose="020B0606030504020204" pitchFamily="34" charset="0"/>
              </a:rPr>
              <a:t>1 –    </a:t>
            </a:r>
            <a:r>
              <a:rPr lang="pt-BR" sz="1800" dirty="0">
                <a:solidFill>
                  <a:srgbClr val="444444"/>
                </a:solidFill>
                <a:latin typeface="Poppins"/>
                <a:ea typeface="Open Sans" panose="020B0606030504020204" pitchFamily="34" charset="0"/>
                <a:cs typeface="Open Sans" panose="020B0606030504020204" pitchFamily="34" charset="0"/>
              </a:rPr>
              <a:t>Criar uma nova tabela chamada </a:t>
            </a:r>
            <a:r>
              <a:rPr lang="pt-BR" sz="1800" b="1" dirty="0">
                <a:solidFill>
                  <a:srgbClr val="444444"/>
                </a:solidFill>
                <a:latin typeface="Poppins"/>
                <a:ea typeface="Open Sans" panose="020B0606030504020204" pitchFamily="34" charset="0"/>
                <a:cs typeface="Open Sans" panose="020B0606030504020204" pitchFamily="34" charset="0"/>
              </a:rPr>
              <a:t>Profile</a:t>
            </a:r>
            <a:r>
              <a:rPr lang="pt-BR" sz="1800" dirty="0">
                <a:solidFill>
                  <a:srgbClr val="444444"/>
                </a:solidFill>
                <a:latin typeface="Poppins"/>
                <a:ea typeface="Open Sans" panose="020B0606030504020204" pitchFamily="34" charset="0"/>
                <a:cs typeface="Open Sans" panose="020B0606030504020204" pitchFamily="34" charset="0"/>
              </a:rPr>
              <a:t> que contenha pelo menos os seguintes campos:</a:t>
            </a:r>
            <a:endParaRPr lang="pt-BR" sz="1200" dirty="0">
              <a:solidFill>
                <a:srgbClr val="444444"/>
              </a:solidFill>
              <a:latin typeface="Pop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B5806695-5ED3-3F6B-1964-A5E6C141A15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239125" y="950192"/>
            <a:ext cx="2859087" cy="3492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/>
          <a:p>
            <a:pPr fontAlgn="auto">
              <a:lnSpc>
                <a:spcPts val="2451"/>
              </a:lnSpc>
              <a:defRPr/>
            </a:pPr>
            <a:r>
              <a:rPr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LJHQDK+Open Sans Bold"/>
                <a:cs typeface="LJHQDK+Open Sans Bold"/>
                <a:sym typeface="Wingdings"/>
              </a:rPr>
              <a:t>ESTRUTURA</a:t>
            </a:r>
            <a:r>
              <a:rPr b="1" spc="-17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LJHQDK+Open Sans Bold"/>
                <a:cs typeface="LJHQDK+Open Sans Bold"/>
                <a:sym typeface="Wingdings"/>
              </a:rPr>
              <a:t> </a:t>
            </a:r>
            <a:r>
              <a:rPr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LJHQDK+Open Sans Bold"/>
                <a:cs typeface="LJHQDK+Open Sans Bold"/>
                <a:sym typeface="Wingdings"/>
              </a:rPr>
              <a:t>DE</a:t>
            </a:r>
            <a:r>
              <a:rPr b="1" spc="1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LJHQDK+Open Sans Bold"/>
                <a:cs typeface="LJHQDK+Open Sans Bold"/>
                <a:sym typeface="Wingdings"/>
              </a:rPr>
              <a:t> </a:t>
            </a:r>
            <a:r>
              <a:rPr b="1" spc="-2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LJHQDK+Open Sans Bold"/>
                <a:cs typeface="LJHQDK+Open Sans Bold"/>
                <a:sym typeface="Wingdings"/>
              </a:rPr>
              <a:t>TABELAS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DE87429-51FF-D4FC-3012-71DE82B7C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2051" y="1754605"/>
            <a:ext cx="1991032" cy="1950120"/>
          </a:xfrm>
          <a:prstGeom prst="rect">
            <a:avLst/>
          </a:prstGeom>
        </p:spPr>
      </p:pic>
      <p:pic>
        <p:nvPicPr>
          <p:cNvPr id="6" name="Picture 2" descr="What is ServiceNow? | Fix IT - today.">
            <a:extLst>
              <a:ext uri="{FF2B5EF4-FFF2-40B4-BE49-F238E27FC236}">
                <a16:creationId xmlns:a16="http://schemas.microsoft.com/office/drawing/2014/main" id="{A8BA31EC-BAB5-4AE0-6696-46E552D6E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345" y="3768011"/>
            <a:ext cx="1779853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011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A8846-2D7B-4ED6-98EA-31753247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96" y="350853"/>
            <a:ext cx="9778469" cy="666000"/>
          </a:xfrm>
        </p:spPr>
        <p:txBody>
          <a:bodyPr/>
          <a:lstStyle/>
          <a:p>
            <a:r>
              <a:rPr lang="pt-BR" dirty="0">
                <a:solidFill>
                  <a:srgbClr val="F5B111"/>
                </a:solidFill>
              </a:rPr>
              <a:t>D</a:t>
            </a:r>
            <a:r>
              <a:rPr lang="pt-BR" dirty="0"/>
              <a:t>esafio </a:t>
            </a:r>
            <a:r>
              <a:rPr lang="pt-BR" dirty="0" err="1"/>
              <a:t>Bootcampers</a:t>
            </a:r>
            <a:endParaRPr lang="pt-BR" dirty="0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591D0416-A465-485E-8B7E-1B2EF18317A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795045" y="1158875"/>
            <a:ext cx="2165052" cy="2436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>
            <a:spAutoFit/>
          </a:bodyPr>
          <a:lstStyle/>
          <a:p>
            <a:pPr fontAlgn="auto">
              <a:lnSpc>
                <a:spcPts val="1911"/>
              </a:lnSpc>
              <a:defRPr/>
            </a:pPr>
            <a:r>
              <a:rPr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LJHQDK+Open Sans Bold"/>
                <a:cs typeface="LJHQDK+Open Sans Bold"/>
                <a:sym typeface="Wingdings"/>
              </a:rPr>
              <a:t>REGRAS</a:t>
            </a:r>
            <a:r>
              <a:rPr b="1" spc="-2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LJHQDK+Open Sans Bold"/>
                <a:cs typeface="LJHQDK+Open Sans Bold"/>
                <a:sym typeface="Wingdings"/>
              </a:rPr>
              <a:t> </a:t>
            </a:r>
            <a:r>
              <a:rPr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LJHQDK+Open Sans Bold"/>
                <a:cs typeface="LJHQDK+Open Sans Bold"/>
                <a:sym typeface="Wingdings"/>
              </a:rPr>
              <a:t>DE</a:t>
            </a:r>
            <a:r>
              <a:rPr b="1" spc="-15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LJHQDK+Open Sans Bold"/>
                <a:cs typeface="LJHQDK+Open Sans Bold"/>
                <a:sym typeface="Wingdings"/>
              </a:rPr>
              <a:t> </a:t>
            </a:r>
            <a:r>
              <a:rPr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LJHQDK+Open Sans Bold"/>
                <a:cs typeface="LJHQDK+Open Sans Bold"/>
                <a:sym typeface="Wingdings"/>
              </a:rPr>
              <a:t>NEGÓCIO</a:t>
            </a: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7980A717-A3BC-4684-A84C-C1F3EDC041D3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21496" y="1721314"/>
            <a:ext cx="11095921" cy="291643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285750" indent="-285750" algn="just" eaLnBrk="1" hangingPunct="1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/>
            </a:pPr>
            <a:r>
              <a:rPr lang="ru-RU" altLang="pt-BR" sz="1600" dirty="0">
                <a:solidFill>
                  <a:srgbClr val="000000"/>
                </a:solidFill>
                <a:latin typeface="NRBBUU+Open Sans Regular" charset="0"/>
                <a:cs typeface="NRBBUU+Open Sans Regular" charset="0"/>
              </a:rPr>
              <a:t>O usuário que tenha o papel </a:t>
            </a:r>
            <a:r>
              <a:rPr lang="pt-BR" altLang="pt-BR" sz="1600" b="1" i="1" dirty="0" err="1">
                <a:solidFill>
                  <a:schemeClr val="accent6">
                    <a:lumMod val="75000"/>
                  </a:schemeClr>
                </a:solidFill>
                <a:latin typeface="NRBBUU+Open Sans Regular" charset="0"/>
                <a:cs typeface="NRBBUU+Open Sans Regular" charset="0"/>
              </a:rPr>
              <a:t>Bootcamper</a:t>
            </a:r>
            <a:r>
              <a:rPr lang="pt-BR" altLang="pt-BR" sz="1600" b="1" i="1" dirty="0">
                <a:solidFill>
                  <a:schemeClr val="accent6">
                    <a:lumMod val="75000"/>
                  </a:schemeClr>
                </a:solidFill>
                <a:latin typeface="NRBBUU+Open Sans Regular" charset="0"/>
                <a:cs typeface="NRBBUU+Open Sans Regular" charset="0"/>
              </a:rPr>
              <a:t> </a:t>
            </a:r>
            <a:r>
              <a:rPr lang="ru-RU" altLang="pt-BR" sz="1600" dirty="0">
                <a:solidFill>
                  <a:srgbClr val="000000"/>
                </a:solidFill>
                <a:latin typeface="NRBBUU+Open Sans Regular" charset="0"/>
                <a:cs typeface="NRBBUU+Open Sans Regular" charset="0"/>
              </a:rPr>
              <a:t>deve ir ao </a:t>
            </a:r>
            <a:r>
              <a:rPr lang="pt-BR" altLang="pt-BR" sz="1600" dirty="0">
                <a:solidFill>
                  <a:srgbClr val="000000"/>
                </a:solidFill>
                <a:latin typeface="NRBBUU+Open Sans Regular" charset="0"/>
                <a:cs typeface="NRBBUU+Open Sans Regular" charset="0"/>
              </a:rPr>
              <a:t>Portal de Serviços</a:t>
            </a:r>
            <a:r>
              <a:rPr lang="ru-RU" altLang="pt-BR" sz="1600" dirty="0">
                <a:solidFill>
                  <a:srgbClr val="000000"/>
                </a:solidFill>
                <a:latin typeface="NRBBUU+Open Sans Regular" charset="0"/>
                <a:cs typeface="NRBBUU+Open Sans Regular" charset="0"/>
              </a:rPr>
              <a:t> e solicitar a </a:t>
            </a:r>
            <a:r>
              <a:rPr lang="pt-BR" altLang="pt-BR" sz="1600" dirty="0">
                <a:solidFill>
                  <a:srgbClr val="000000"/>
                </a:solidFill>
                <a:latin typeface="NRBBUU+Open Sans Regular" charset="0"/>
              </a:rPr>
              <a:t>criação de um novo registro na tabela </a:t>
            </a:r>
            <a:r>
              <a:rPr lang="pt-BR" altLang="pt-BR" sz="1600" b="1" dirty="0" err="1">
                <a:solidFill>
                  <a:srgbClr val="000000"/>
                </a:solidFill>
                <a:latin typeface="NRBBUU+Open Sans Regular" charset="0"/>
              </a:rPr>
              <a:t>Bootcamper</a:t>
            </a:r>
            <a:r>
              <a:rPr lang="pt-BR" altLang="pt-BR" sz="1600" dirty="0">
                <a:solidFill>
                  <a:srgbClr val="000000"/>
                </a:solidFill>
                <a:latin typeface="NRBBUU+Open Sans Regular" charset="0"/>
              </a:rPr>
              <a:t>. </a:t>
            </a:r>
            <a:r>
              <a:rPr lang="pt-BR" altLang="pt-BR" sz="1600" dirty="0">
                <a:solidFill>
                  <a:srgbClr val="000000"/>
                </a:solidFill>
                <a:latin typeface="NRBBUU+Open Sans Regular" charset="0"/>
                <a:cs typeface="NRBBUU+Open Sans Regular" charset="0"/>
              </a:rPr>
              <a:t>A solicitação deve ser realizada por meio de um item de catálogo (RP) e seu </a:t>
            </a:r>
            <a:r>
              <a:rPr lang="pt-BR" altLang="pt-BR" sz="1600" dirty="0" err="1">
                <a:solidFill>
                  <a:srgbClr val="000000"/>
                </a:solidFill>
                <a:latin typeface="NRBBUU+Open Sans Regular" charset="0"/>
                <a:cs typeface="NRBBUU+Open Sans Regular" charset="0"/>
              </a:rPr>
              <a:t>state</a:t>
            </a:r>
            <a:r>
              <a:rPr lang="pt-BR" altLang="pt-BR" sz="1600" dirty="0">
                <a:solidFill>
                  <a:srgbClr val="000000"/>
                </a:solidFill>
                <a:latin typeface="NRBBUU+Open Sans Regular" charset="0"/>
                <a:cs typeface="NRBBUU+Open Sans Regular" charset="0"/>
              </a:rPr>
              <a:t> inicial será </a:t>
            </a:r>
            <a:r>
              <a:rPr lang="ru-RU" altLang="pt-BR" sz="1600" b="1" i="1" dirty="0">
                <a:solidFill>
                  <a:srgbClr val="000000"/>
                </a:solidFill>
                <a:latin typeface="JVJSRP+Open Sans Regular" charset="0"/>
                <a:cs typeface="JVJSRP+Open Sans Regular" charset="0"/>
              </a:rPr>
              <a:t>“</a:t>
            </a:r>
            <a:r>
              <a:rPr lang="pt-BR" altLang="pt-BR" sz="1600" b="1" i="1" dirty="0">
                <a:solidFill>
                  <a:srgbClr val="000000"/>
                </a:solidFill>
                <a:latin typeface="JVJSRP+Open Sans Regular" charset="0"/>
                <a:cs typeface="JVJSRP+Open Sans Regular" charset="0"/>
              </a:rPr>
              <a:t>New</a:t>
            </a:r>
            <a:r>
              <a:rPr lang="ru-RU" altLang="pt-BR" sz="1600" b="1" i="1" dirty="0">
                <a:solidFill>
                  <a:srgbClr val="000000"/>
                </a:solidFill>
                <a:latin typeface="JVJSRP+Open Sans Regular" charset="0"/>
                <a:cs typeface="JVJSRP+Open Sans Regular" charset="0"/>
              </a:rPr>
              <a:t>”</a:t>
            </a: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  <a:cs typeface="JVJSRP+Open Sans Regular" charset="0"/>
              </a:rPr>
              <a:t>. </a:t>
            </a:r>
          </a:p>
          <a:p>
            <a:pPr marL="285750" indent="-285750" algn="just" eaLnBrk="1" hangingPunct="1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1600" dirty="0">
                <a:latin typeface="JVJSRP+Open Sans Regular" charset="0"/>
                <a:cs typeface="JVJSRP+Open Sans Regular" charset="0"/>
              </a:rPr>
              <a:t>A tabela de </a:t>
            </a:r>
            <a:r>
              <a:rPr lang="pt-BR" altLang="pt-BR" sz="1600" b="1" dirty="0" err="1">
                <a:latin typeface="JVJSRP+Open Sans Regular" charset="0"/>
                <a:cs typeface="JVJSRP+Open Sans Regular" charset="0"/>
              </a:rPr>
              <a:t>Bootcamper</a:t>
            </a:r>
            <a:r>
              <a:rPr lang="pt-BR" altLang="pt-BR" sz="1600" dirty="0">
                <a:latin typeface="JVJSRP+Open Sans Regular" charset="0"/>
                <a:cs typeface="JVJSRP+Open Sans Regular" charset="0"/>
              </a:rPr>
              <a:t> deve conter uma coluna “curso” (e portanto o item de catálogo também) que deve ser um mandatória e o </a:t>
            </a:r>
            <a:r>
              <a:rPr lang="pt-BR" altLang="pt-BR" sz="1600" b="1" dirty="0" err="1">
                <a:solidFill>
                  <a:schemeClr val="accent6">
                    <a:lumMod val="75000"/>
                  </a:schemeClr>
                </a:solidFill>
                <a:latin typeface="JVJSRP+Open Sans Regular" charset="0"/>
                <a:cs typeface="JVJSRP+Open Sans Regular" charset="0"/>
              </a:rPr>
              <a:t>Bootcamper</a:t>
            </a:r>
            <a:r>
              <a:rPr lang="pt-BR" altLang="pt-BR" sz="1600" dirty="0">
                <a:solidFill>
                  <a:srgbClr val="FF0000"/>
                </a:solidFill>
                <a:latin typeface="JVJSRP+Open Sans Regular" charset="0"/>
                <a:cs typeface="JVJSRP+Open Sans Regular" charset="0"/>
              </a:rPr>
              <a:t> </a:t>
            </a:r>
            <a:r>
              <a:rPr lang="pt-BR" altLang="pt-BR" sz="1600" dirty="0">
                <a:latin typeface="JVJSRP+Open Sans Regular" charset="0"/>
                <a:cs typeface="JVJSRP+Open Sans Regular" charset="0"/>
              </a:rPr>
              <a:t>deve escolher uma das opções (Entre “</a:t>
            </a:r>
            <a:r>
              <a:rPr lang="pt-BR" altLang="pt-BR" sz="1600" b="1" dirty="0" err="1">
                <a:latin typeface="JVJSRP+Open Sans Regular" charset="0"/>
                <a:cs typeface="JVJSRP+Open Sans Regular" charset="0"/>
              </a:rPr>
              <a:t>Bootcamp</a:t>
            </a:r>
            <a:r>
              <a:rPr lang="pt-BR" altLang="pt-BR" sz="1600" dirty="0">
                <a:latin typeface="JVJSRP+Open Sans Regular" charset="0"/>
                <a:cs typeface="JVJSRP+Open Sans Regular" charset="0"/>
              </a:rPr>
              <a:t>” e outros)</a:t>
            </a:r>
          </a:p>
          <a:p>
            <a:pPr marL="285750" indent="-285750" algn="just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1600" dirty="0">
                <a:solidFill>
                  <a:srgbClr val="000000"/>
                </a:solidFill>
                <a:latin typeface="NRBBUU+Open Sans Regular" charset="0"/>
                <a:cs typeface="NRBBUU+Open Sans Regular" charset="0"/>
              </a:rPr>
              <a:t>No item de catálogo, caso seja selecionado o curso “</a:t>
            </a:r>
            <a:r>
              <a:rPr lang="pt-BR" altLang="pt-BR" sz="1600" b="1" dirty="0" err="1">
                <a:solidFill>
                  <a:srgbClr val="000000"/>
                </a:solidFill>
                <a:latin typeface="NRBBUU+Open Sans Regular" charset="0"/>
                <a:cs typeface="NRBBUU+Open Sans Regular" charset="0"/>
              </a:rPr>
              <a:t>Bootcamp</a:t>
            </a:r>
            <a:r>
              <a:rPr lang="pt-BR" altLang="pt-BR" sz="1600" b="1" dirty="0">
                <a:solidFill>
                  <a:srgbClr val="000000"/>
                </a:solidFill>
                <a:latin typeface="NRBBUU+Open Sans Regular" charset="0"/>
                <a:cs typeface="NRBBUU+Open Sans Regular" charset="0"/>
              </a:rPr>
              <a:t>”</a:t>
            </a:r>
            <a:r>
              <a:rPr lang="pt-BR" altLang="pt-BR" sz="1600" dirty="0">
                <a:solidFill>
                  <a:srgbClr val="000000"/>
                </a:solidFill>
                <a:latin typeface="NRBBUU+Open Sans Regular" charset="0"/>
                <a:cs typeface="NRBBUU+Open Sans Regular" charset="0"/>
              </a:rPr>
              <a:t> somente as opções: </a:t>
            </a:r>
            <a:r>
              <a:rPr lang="en-US" altLang="pt-BR" sz="1600" dirty="0">
                <a:solidFill>
                  <a:srgbClr val="000000"/>
                </a:solidFill>
                <a:latin typeface="NRBBUU+Open Sans Regular" charset="0"/>
                <a:cs typeface="NRBBUU+Open Sans Regular" charset="0"/>
              </a:rPr>
              <a:t>description, course, occupation, email, name, gender </a:t>
            </a:r>
            <a:r>
              <a:rPr lang="pt-BR" altLang="pt-BR" sz="1600" dirty="0">
                <a:solidFill>
                  <a:srgbClr val="000000"/>
                </a:solidFill>
                <a:latin typeface="NRBBUU+Open Sans Regular" charset="0"/>
                <a:cs typeface="NRBBUU+Open Sans Regular" charset="0"/>
              </a:rPr>
              <a:t>devem aparecer no portal pro preenchimento. Caso contrário, somente as opções: </a:t>
            </a:r>
            <a:r>
              <a:rPr lang="pt-BR" altLang="pt-BR" sz="1600" dirty="0" err="1">
                <a:solidFill>
                  <a:srgbClr val="000000"/>
                </a:solidFill>
                <a:latin typeface="NRBBUU+Open Sans Regular" charset="0"/>
                <a:cs typeface="NRBBUU+Open Sans Regular" charset="0"/>
              </a:rPr>
              <a:t>description</a:t>
            </a:r>
            <a:r>
              <a:rPr lang="pt-BR" altLang="pt-BR" sz="1600" dirty="0">
                <a:solidFill>
                  <a:srgbClr val="000000"/>
                </a:solidFill>
                <a:latin typeface="NRBBUU+Open Sans Regular" charset="0"/>
                <a:cs typeface="NRBBUU+Open Sans Regular" charset="0"/>
              </a:rPr>
              <a:t>, </a:t>
            </a:r>
            <a:r>
              <a:rPr lang="pt-BR" altLang="pt-BR" sz="1600" dirty="0" err="1">
                <a:solidFill>
                  <a:srgbClr val="000000"/>
                </a:solidFill>
                <a:latin typeface="NRBBUU+Open Sans Regular" charset="0"/>
                <a:cs typeface="NRBBUU+Open Sans Regular" charset="0"/>
              </a:rPr>
              <a:t>course</a:t>
            </a:r>
            <a:r>
              <a:rPr lang="pt-BR" altLang="pt-BR" sz="1600" dirty="0">
                <a:solidFill>
                  <a:srgbClr val="000000"/>
                </a:solidFill>
                <a:latin typeface="NRBBUU+Open Sans Regular" charset="0"/>
                <a:cs typeface="NRBBUU+Open Sans Regular" charset="0"/>
              </a:rPr>
              <a:t>, </a:t>
            </a:r>
            <a:r>
              <a:rPr lang="pt-BR" altLang="pt-BR" sz="1600" dirty="0" err="1">
                <a:solidFill>
                  <a:srgbClr val="000000"/>
                </a:solidFill>
                <a:latin typeface="NRBBUU+Open Sans Regular" charset="0"/>
                <a:cs typeface="NRBBUU+Open Sans Regular" charset="0"/>
              </a:rPr>
              <a:t>name</a:t>
            </a:r>
            <a:r>
              <a:rPr lang="pt-BR" altLang="pt-BR" sz="1600" dirty="0">
                <a:solidFill>
                  <a:srgbClr val="000000"/>
                </a:solidFill>
                <a:latin typeface="NRBBUU+Open Sans Regular" charset="0"/>
                <a:cs typeface="NRBBUU+Open Sans Regular" charset="0"/>
              </a:rPr>
              <a:t> e </a:t>
            </a:r>
            <a:r>
              <a:rPr lang="pt-BR" altLang="pt-BR" sz="1600" dirty="0" err="1">
                <a:solidFill>
                  <a:srgbClr val="000000"/>
                </a:solidFill>
                <a:latin typeface="NRBBUU+Open Sans Regular" charset="0"/>
                <a:cs typeface="NRBBUU+Open Sans Regular" charset="0"/>
              </a:rPr>
              <a:t>email</a:t>
            </a:r>
            <a:r>
              <a:rPr lang="pt-BR" altLang="pt-BR" sz="1600" dirty="0">
                <a:solidFill>
                  <a:srgbClr val="000000"/>
                </a:solidFill>
                <a:latin typeface="NRBBUU+Open Sans Regular" charset="0"/>
                <a:cs typeface="NRBBUU+Open Sans Regular" charset="0"/>
              </a:rPr>
              <a:t> estarão disponíveis. </a:t>
            </a:r>
            <a:r>
              <a:rPr lang="pt-BR" altLang="pt-BR" sz="1600" dirty="0">
                <a:latin typeface="NRBBUU+Open Sans Regular" charset="0"/>
                <a:cs typeface="NRBBUU+Open Sans Regular" charset="0"/>
              </a:rPr>
              <a:t>Ui </a:t>
            </a:r>
            <a:r>
              <a:rPr lang="pt-BR" altLang="pt-BR" sz="1600" dirty="0" err="1">
                <a:latin typeface="NRBBUU+Open Sans Regular" charset="0"/>
                <a:cs typeface="NRBBUU+Open Sans Regular" charset="0"/>
              </a:rPr>
              <a:t>Policy</a:t>
            </a:r>
            <a:r>
              <a:rPr lang="pt-BR" altLang="pt-BR" sz="1600" dirty="0">
                <a:latin typeface="NRBBUU+Open Sans Regular" charset="0"/>
                <a:cs typeface="NRBBUU+Open Sans Regular" charset="0"/>
              </a:rPr>
              <a:t>.</a:t>
            </a:r>
            <a:endParaRPr lang="pt-BR" altLang="pt-BR" sz="1600" dirty="0">
              <a:latin typeface="JVJSRP+Open Sans Regular" charset="0"/>
              <a:cs typeface="JVJSRP+Open Sans Regular" charset="0"/>
            </a:endParaRPr>
          </a:p>
          <a:p>
            <a:pPr lvl="1" indent="0" algn="just">
              <a:lnSpc>
                <a:spcPct val="150000"/>
              </a:lnSpc>
              <a:buSzPct val="100000"/>
              <a:defRPr/>
            </a:pPr>
            <a:endParaRPr lang="pt-BR" altLang="pt-BR" sz="1600" dirty="0">
              <a:solidFill>
                <a:srgbClr val="000000"/>
              </a:solidFill>
              <a:latin typeface="JVJSRP+Open Sans Regular" charset="0"/>
              <a:cs typeface="JVJSRP+Open Sans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342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A8846-2D7B-4ED6-98EA-31753247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96" y="350853"/>
            <a:ext cx="9778469" cy="666000"/>
          </a:xfrm>
        </p:spPr>
        <p:txBody>
          <a:bodyPr/>
          <a:lstStyle/>
          <a:p>
            <a:r>
              <a:rPr lang="pt-BR" dirty="0">
                <a:solidFill>
                  <a:srgbClr val="F5B111"/>
                </a:solidFill>
              </a:rPr>
              <a:t>D</a:t>
            </a:r>
            <a:r>
              <a:rPr lang="pt-BR" dirty="0"/>
              <a:t>esafio </a:t>
            </a:r>
            <a:r>
              <a:rPr lang="pt-BR" dirty="0" err="1"/>
              <a:t>Bootcampers</a:t>
            </a:r>
            <a:endParaRPr lang="pt-BR" dirty="0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591D0416-A465-485E-8B7E-1B2EF18317A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795045" y="1158875"/>
            <a:ext cx="2165052" cy="2436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>
            <a:spAutoFit/>
          </a:bodyPr>
          <a:lstStyle/>
          <a:p>
            <a:pPr fontAlgn="auto">
              <a:lnSpc>
                <a:spcPts val="1911"/>
              </a:lnSpc>
              <a:defRPr/>
            </a:pPr>
            <a:r>
              <a:rPr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LJHQDK+Open Sans Bold"/>
                <a:cs typeface="LJHQDK+Open Sans Bold"/>
                <a:sym typeface="Wingdings"/>
              </a:rPr>
              <a:t>REGRAS</a:t>
            </a:r>
            <a:r>
              <a:rPr b="1" spc="-2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LJHQDK+Open Sans Bold"/>
                <a:cs typeface="LJHQDK+Open Sans Bold"/>
                <a:sym typeface="Wingdings"/>
              </a:rPr>
              <a:t> </a:t>
            </a:r>
            <a:r>
              <a:rPr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LJHQDK+Open Sans Bold"/>
                <a:cs typeface="LJHQDK+Open Sans Bold"/>
                <a:sym typeface="Wingdings"/>
              </a:rPr>
              <a:t>DE</a:t>
            </a:r>
            <a:r>
              <a:rPr b="1" spc="-15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LJHQDK+Open Sans Bold"/>
                <a:cs typeface="LJHQDK+Open Sans Bold"/>
                <a:sym typeface="Wingdings"/>
              </a:rPr>
              <a:t> </a:t>
            </a:r>
            <a:r>
              <a:rPr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LJHQDK+Open Sans Bold"/>
                <a:cs typeface="LJHQDK+Open Sans Bold"/>
                <a:sym typeface="Wingdings"/>
              </a:rPr>
              <a:t>NEGÓCIO</a:t>
            </a: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7980A717-A3BC-4684-A84C-C1F3EDC041D3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61395" y="1420879"/>
            <a:ext cx="10805020" cy="716375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285750" indent="-285750" algn="just" eaLnBrk="1" hangingPunct="1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1500" dirty="0">
                <a:latin typeface="JVJSRP+Open Sans Regular" charset="0"/>
                <a:cs typeface="JVJSRP+Open Sans Regular" charset="0"/>
              </a:rPr>
              <a:t>Caso opte pelo curso </a:t>
            </a:r>
            <a:r>
              <a:rPr lang="pt-BR" altLang="pt-BR" sz="1500" b="1" dirty="0">
                <a:latin typeface="JVJSRP+Open Sans Regular" charset="0"/>
                <a:cs typeface="JVJSRP+Open Sans Regular" charset="0"/>
              </a:rPr>
              <a:t>“</a:t>
            </a:r>
            <a:r>
              <a:rPr lang="pt-BR" altLang="pt-BR" sz="1500" b="1" dirty="0" err="1">
                <a:latin typeface="JVJSRP+Open Sans Regular" charset="0"/>
                <a:cs typeface="JVJSRP+Open Sans Regular" charset="0"/>
              </a:rPr>
              <a:t>Bootcamp</a:t>
            </a:r>
            <a:r>
              <a:rPr lang="pt-BR" altLang="pt-BR" sz="1500" b="1" dirty="0">
                <a:latin typeface="JVJSRP+Open Sans Regular" charset="0"/>
                <a:cs typeface="JVJSRP+Open Sans Regular" charset="0"/>
              </a:rPr>
              <a:t>”</a:t>
            </a:r>
            <a:r>
              <a:rPr lang="pt-BR" altLang="pt-BR" sz="1500" dirty="0">
                <a:latin typeface="JVJSRP+Open Sans Regular" charset="0"/>
                <a:cs typeface="JVJSRP+Open Sans Regular" charset="0"/>
              </a:rPr>
              <a:t>, serão geradas duas tarefas (</a:t>
            </a:r>
            <a:r>
              <a:rPr lang="pt-BR" altLang="pt-BR" sz="1500" dirty="0" err="1">
                <a:latin typeface="JVJSRP+Open Sans Regular" charset="0"/>
                <a:cs typeface="JVJSRP+Open Sans Regular" charset="0"/>
              </a:rPr>
              <a:t>create</a:t>
            </a:r>
            <a:r>
              <a:rPr lang="pt-BR" altLang="pt-BR" sz="1500" dirty="0">
                <a:latin typeface="JVJSRP+Open Sans Regular" charset="0"/>
                <a:cs typeface="JVJSRP+Open Sans Regular" charset="0"/>
              </a:rPr>
              <a:t> </a:t>
            </a:r>
            <a:r>
              <a:rPr lang="pt-BR" altLang="pt-BR" sz="1500" dirty="0" err="1">
                <a:latin typeface="JVJSRP+Open Sans Regular" charset="0"/>
                <a:cs typeface="JVJSRP+Open Sans Regular" charset="0"/>
              </a:rPr>
              <a:t>task</a:t>
            </a:r>
            <a:r>
              <a:rPr lang="pt-BR" altLang="pt-BR" sz="1500" dirty="0">
                <a:latin typeface="JVJSRP+Open Sans Regular" charset="0"/>
                <a:cs typeface="JVJSRP+Open Sans Regular" charset="0"/>
              </a:rPr>
              <a:t>):</a:t>
            </a:r>
          </a:p>
          <a:p>
            <a:pPr marL="1028700" lvl="1" algn="just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1500" dirty="0">
                <a:latin typeface="JVJSRP+Open Sans Regular" charset="0"/>
                <a:cs typeface="JVJSRP+Open Sans Regular" charset="0"/>
              </a:rPr>
              <a:t> A primeira com o intuito de comunicar um instrutor principal denominado “Instrutor 1” (você deve criar esse usuário) do registro de um novo </a:t>
            </a:r>
            <a:r>
              <a:rPr lang="pt-BR" altLang="pt-BR" sz="1500" b="1" dirty="0" err="1">
                <a:latin typeface="JVJSRP+Open Sans Regular" charset="0"/>
                <a:cs typeface="JVJSRP+Open Sans Regular" charset="0"/>
              </a:rPr>
              <a:t>Bootcamper</a:t>
            </a:r>
            <a:r>
              <a:rPr lang="pt-BR" altLang="pt-BR" sz="1500" dirty="0">
                <a:latin typeface="JVJSRP+Open Sans Regular" charset="0"/>
                <a:cs typeface="JVJSRP+Open Sans Regular" charset="0"/>
              </a:rPr>
              <a:t>. </a:t>
            </a:r>
          </a:p>
          <a:p>
            <a:pPr marL="1028700" lvl="1" algn="just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1500" dirty="0">
                <a:latin typeface="JVJSRP+Open Sans Regular" charset="0"/>
                <a:cs typeface="JVJSRP+Open Sans Regular" charset="0"/>
              </a:rPr>
              <a:t>A segunda com o intuito de comunicar um instrutor reserva denominado “Instrutor 2” (você deve criar esse usuário) do registro de um novo </a:t>
            </a:r>
            <a:r>
              <a:rPr lang="pt-BR" altLang="pt-BR" sz="1500" b="1" dirty="0" err="1">
                <a:latin typeface="JVJSRP+Open Sans Regular" charset="0"/>
                <a:cs typeface="JVJSRP+Open Sans Regular" charset="0"/>
              </a:rPr>
              <a:t>Bootcamper</a:t>
            </a:r>
            <a:r>
              <a:rPr lang="pt-BR" altLang="pt-BR" sz="1500" dirty="0">
                <a:latin typeface="JVJSRP+Open Sans Regular" charset="0"/>
                <a:cs typeface="JVJSRP+Open Sans Regular" charset="0"/>
              </a:rPr>
              <a:t>.</a:t>
            </a:r>
          </a:p>
          <a:p>
            <a:pPr marL="1028700" lvl="1" algn="just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1500" dirty="0">
                <a:latin typeface="JVJSRP+Open Sans Regular" charset="0"/>
                <a:cs typeface="JVJSRP+Open Sans Regular" charset="0"/>
              </a:rPr>
              <a:t>A descrição de ambas tarefas deve ser “Novo </a:t>
            </a:r>
            <a:r>
              <a:rPr lang="pt-BR" altLang="pt-BR" sz="1500" dirty="0" err="1">
                <a:latin typeface="JVJSRP+Open Sans Regular" charset="0"/>
                <a:cs typeface="JVJSRP+Open Sans Regular" charset="0"/>
              </a:rPr>
              <a:t>Bootcamper</a:t>
            </a:r>
            <a:r>
              <a:rPr lang="pt-BR" altLang="pt-BR" sz="1500" dirty="0">
                <a:latin typeface="JVJSRP+Open Sans Regular" charset="0"/>
                <a:cs typeface="JVJSRP+Open Sans Regular" charset="0"/>
              </a:rPr>
              <a:t> cadastrado”</a:t>
            </a:r>
          </a:p>
          <a:p>
            <a:pPr marL="1028700" lvl="1" algn="just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1500" dirty="0">
                <a:latin typeface="JVJSRP+Open Sans Regular" charset="0"/>
                <a:cs typeface="JVJSRP+Open Sans Regular" charset="0"/>
              </a:rPr>
              <a:t>Para criar tarefas use a tabela “</a:t>
            </a:r>
            <a:r>
              <a:rPr lang="pt-BR" altLang="pt-BR" sz="1500" b="1" dirty="0">
                <a:latin typeface="JVJSRP+Open Sans Regular" charset="0"/>
                <a:cs typeface="JVJSRP+Open Sans Regular" charset="0"/>
              </a:rPr>
              <a:t>Service Task</a:t>
            </a:r>
            <a:r>
              <a:rPr lang="pt-BR" altLang="pt-BR" sz="1500" dirty="0">
                <a:latin typeface="JVJSRP+Open Sans Regular" charset="0"/>
                <a:cs typeface="JVJSRP+Open Sans Regular" charset="0"/>
              </a:rPr>
              <a:t>” (</a:t>
            </a:r>
            <a:r>
              <a:rPr lang="pt-BR" altLang="pt-BR" sz="1500" dirty="0" err="1">
                <a:latin typeface="JVJSRP+Open Sans Regular" charset="0"/>
                <a:cs typeface="JVJSRP+Open Sans Regular" charset="0"/>
              </a:rPr>
              <a:t>service_task</a:t>
            </a:r>
            <a:r>
              <a:rPr lang="pt-BR" altLang="pt-BR" sz="1500" dirty="0">
                <a:latin typeface="JVJSRP+Open Sans Regular" charset="0"/>
                <a:cs typeface="JVJSRP+Open Sans Regular" charset="0"/>
              </a:rPr>
              <a:t>)</a:t>
            </a:r>
          </a:p>
          <a:p>
            <a:pPr marL="1028700" lvl="1" algn="just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1500" dirty="0">
                <a:latin typeface="JVJSRP+Open Sans Regular" charset="0"/>
                <a:cs typeface="JVJSRP+Open Sans Regular" charset="0"/>
              </a:rPr>
              <a:t>As tarefas devem ser sequenciais, ou seja, a segunda só pode ser criada após a finalização da primeira. </a:t>
            </a:r>
          </a:p>
          <a:p>
            <a:pPr marL="285750" indent="-285750" algn="just" eaLnBrk="1" hangingPunct="1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  <a:cs typeface="JVJSRP+Open Sans Regular" charset="0"/>
              </a:rPr>
              <a:t>O registro da tabela </a:t>
            </a:r>
            <a:r>
              <a:rPr lang="pt-BR" altLang="pt-BR" sz="1600" b="1" dirty="0" err="1">
                <a:solidFill>
                  <a:srgbClr val="000000"/>
                </a:solidFill>
                <a:latin typeface="JVJSRP+Open Sans Regular" charset="0"/>
                <a:cs typeface="JVJSRP+Open Sans Regular" charset="0"/>
              </a:rPr>
              <a:t>Bootcamper</a:t>
            </a: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  <a:cs typeface="JVJSRP+Open Sans Regular" charset="0"/>
              </a:rPr>
              <a:t> que foi criado deve ser atualizado para o </a:t>
            </a:r>
            <a:r>
              <a:rPr lang="pt-BR" altLang="pt-BR" sz="1600" dirty="0" err="1">
                <a:solidFill>
                  <a:srgbClr val="000000"/>
                </a:solidFill>
                <a:latin typeface="JVJSRP+Open Sans Regular" charset="0"/>
                <a:cs typeface="JVJSRP+Open Sans Regular" charset="0"/>
              </a:rPr>
              <a:t>state</a:t>
            </a: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  <a:cs typeface="JVJSRP+Open Sans Regular" charset="0"/>
              </a:rPr>
              <a:t> </a:t>
            </a:r>
            <a:r>
              <a:rPr lang="pt-BR" altLang="pt-BR" sz="1600" b="1" dirty="0">
                <a:solidFill>
                  <a:srgbClr val="000000"/>
                </a:solidFill>
                <a:latin typeface="JVJSRP+Open Sans Regular" charset="0"/>
                <a:cs typeface="JVJSRP+Open Sans Regular" charset="0"/>
              </a:rPr>
              <a:t>“</a:t>
            </a:r>
            <a:r>
              <a:rPr lang="pt-BR" altLang="pt-BR" sz="1600" b="1" dirty="0" err="1">
                <a:solidFill>
                  <a:srgbClr val="000000"/>
                </a:solidFill>
                <a:latin typeface="JVJSRP+Open Sans Regular" charset="0"/>
                <a:cs typeface="JVJSRP+Open Sans Regular" charset="0"/>
              </a:rPr>
              <a:t>Waiting</a:t>
            </a:r>
            <a:r>
              <a:rPr lang="pt-BR" altLang="pt-BR" sz="1600" b="1" dirty="0">
                <a:solidFill>
                  <a:srgbClr val="000000"/>
                </a:solidFill>
                <a:latin typeface="JVJSRP+Open Sans Regular" charset="0"/>
                <a:cs typeface="JVJSRP+Open Sans Regular" charset="0"/>
              </a:rPr>
              <a:t> for </a:t>
            </a:r>
            <a:r>
              <a:rPr lang="pt-BR" altLang="pt-BR" sz="1600" b="1" dirty="0" err="1">
                <a:solidFill>
                  <a:srgbClr val="000000"/>
                </a:solidFill>
                <a:latin typeface="JVJSRP+Open Sans Regular" charset="0"/>
                <a:cs typeface="JVJSRP+Open Sans Regular" charset="0"/>
              </a:rPr>
              <a:t>approval</a:t>
            </a:r>
            <a:r>
              <a:rPr lang="pt-BR" altLang="pt-BR" sz="1600" b="1" dirty="0">
                <a:solidFill>
                  <a:srgbClr val="000000"/>
                </a:solidFill>
                <a:latin typeface="JVJSRP+Open Sans Regular" charset="0"/>
                <a:cs typeface="JVJSRP+Open Sans Regular" charset="0"/>
              </a:rPr>
              <a:t>” </a:t>
            </a: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  <a:cs typeface="JVJSRP+Open Sans Regular" charset="0"/>
              </a:rPr>
              <a:t>somente depois que a segunda tarefa for concluída. </a:t>
            </a: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</a:rPr>
              <a:t>Na sequência uma </a:t>
            </a: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  <a:cs typeface="JVJSRP+Open Sans Regular" charset="0"/>
              </a:rPr>
              <a:t>aprovação para o “</a:t>
            </a:r>
            <a:r>
              <a:rPr lang="pt-BR" altLang="pt-BR" sz="1600" b="1" dirty="0">
                <a:latin typeface="JVJSRP+Open Sans Regular" charset="0"/>
                <a:cs typeface="JVJSRP+Open Sans Regular" charset="0"/>
              </a:rPr>
              <a:t>Coordenador”</a:t>
            </a:r>
            <a:r>
              <a:rPr lang="pt-BR" altLang="pt-BR" sz="1600" b="1" dirty="0">
                <a:solidFill>
                  <a:schemeClr val="accent6">
                    <a:lumMod val="75000"/>
                  </a:schemeClr>
                </a:solidFill>
                <a:latin typeface="JVJSRP+Open Sans Regular" charset="0"/>
                <a:cs typeface="JVJSRP+Open Sans Regular" charset="0"/>
              </a:rPr>
              <a:t> </a:t>
            </a:r>
            <a:r>
              <a:rPr lang="pt-BR" altLang="pt-BR" sz="1600" dirty="0">
                <a:latin typeface="JVJSRP+Open Sans Regular" charset="0"/>
                <a:cs typeface="JVJSRP+Open Sans Regular" charset="0"/>
              </a:rPr>
              <a:t>(você deve criar esse usuário com o perfil </a:t>
            </a:r>
            <a:r>
              <a:rPr lang="pt-BR" altLang="pt-BR" sz="1600" b="1" dirty="0" err="1">
                <a:solidFill>
                  <a:schemeClr val="accent6">
                    <a:lumMod val="75000"/>
                  </a:schemeClr>
                </a:solidFill>
                <a:latin typeface="JVJSRP+Open Sans Regular" charset="0"/>
                <a:cs typeface="JVJSRP+Open Sans Regular" charset="0"/>
              </a:rPr>
              <a:t>Coordinator</a:t>
            </a:r>
            <a:r>
              <a:rPr lang="pt-BR" altLang="pt-BR" sz="1600" dirty="0">
                <a:latin typeface="JVJSRP+Open Sans Regular" charset="0"/>
                <a:cs typeface="JVJSRP+Open Sans Regular" charset="0"/>
              </a:rPr>
              <a:t>)</a:t>
            </a: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  <a:cs typeface="JVJSRP+Open Sans Regular" charset="0"/>
              </a:rPr>
              <a:t> deve ser solicitada</a:t>
            </a:r>
          </a:p>
          <a:p>
            <a:pPr marL="285750" indent="-285750" algn="just" eaLnBrk="1" hangingPunct="1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  <a:cs typeface="JVJSRP+Open Sans Regular" charset="0"/>
              </a:rPr>
              <a:t>O usuário </a:t>
            </a:r>
            <a:r>
              <a:rPr lang="pt-BR" altLang="pt-BR" sz="1600" b="1" dirty="0">
                <a:latin typeface="JVJSRP+Open Sans Regular" charset="0"/>
                <a:cs typeface="JVJSRP+Open Sans Regular" charset="0"/>
              </a:rPr>
              <a:t>Coordenador</a:t>
            </a:r>
            <a:r>
              <a:rPr lang="pt-BR" altLang="pt-BR" sz="1600" dirty="0">
                <a:solidFill>
                  <a:schemeClr val="accent6">
                    <a:lumMod val="75000"/>
                  </a:schemeClr>
                </a:solidFill>
                <a:latin typeface="JVJSRP+Open Sans Regular" charset="0"/>
                <a:cs typeface="JVJSRP+Open Sans Regular" charset="0"/>
              </a:rPr>
              <a:t> </a:t>
            </a: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  <a:cs typeface="JVJSRP+Open Sans Regular" charset="0"/>
              </a:rPr>
              <a:t>só poderá editar os registros no status </a:t>
            </a:r>
            <a:r>
              <a:rPr lang="pt-BR" altLang="pt-BR" sz="1600" b="1" dirty="0">
                <a:solidFill>
                  <a:srgbClr val="000000"/>
                </a:solidFill>
                <a:latin typeface="JVJSRP+Open Sans Regular" charset="0"/>
                <a:cs typeface="JVJSRP+Open Sans Regular" charset="0"/>
              </a:rPr>
              <a:t>“</a:t>
            </a:r>
            <a:r>
              <a:rPr lang="pt-BR" altLang="pt-BR" sz="1600" b="1" dirty="0" err="1">
                <a:solidFill>
                  <a:srgbClr val="000000"/>
                </a:solidFill>
                <a:latin typeface="JVJSRP+Open Sans Regular" charset="0"/>
                <a:cs typeface="JVJSRP+Open Sans Regular" charset="0"/>
              </a:rPr>
              <a:t>Waiting</a:t>
            </a:r>
            <a:r>
              <a:rPr lang="pt-BR" altLang="pt-BR" sz="1600" b="1" dirty="0">
                <a:solidFill>
                  <a:srgbClr val="000000"/>
                </a:solidFill>
                <a:latin typeface="JVJSRP+Open Sans Regular" charset="0"/>
                <a:cs typeface="JVJSRP+Open Sans Regular" charset="0"/>
              </a:rPr>
              <a:t> for </a:t>
            </a:r>
            <a:r>
              <a:rPr lang="pt-BR" altLang="pt-BR" sz="1600" b="1" dirty="0" err="1">
                <a:solidFill>
                  <a:srgbClr val="000000"/>
                </a:solidFill>
                <a:latin typeface="JVJSRP+Open Sans Regular" charset="0"/>
                <a:cs typeface="JVJSRP+Open Sans Regular" charset="0"/>
              </a:rPr>
              <a:t>approval</a:t>
            </a:r>
            <a:r>
              <a:rPr lang="pt-BR" altLang="pt-BR" sz="1600" b="1" dirty="0">
                <a:solidFill>
                  <a:srgbClr val="000000"/>
                </a:solidFill>
                <a:latin typeface="JVJSRP+Open Sans Regular" charset="0"/>
                <a:cs typeface="JVJSRP+Open Sans Regular" charset="0"/>
              </a:rPr>
              <a:t>”</a:t>
            </a:r>
          </a:p>
          <a:p>
            <a:pPr marL="285750" indent="-285750" algn="just" eaLnBrk="1" hangingPunct="1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</a:rPr>
              <a:t>Caso o </a:t>
            </a:r>
            <a:r>
              <a:rPr lang="pt-BR" altLang="pt-BR" sz="1600" b="1" dirty="0">
                <a:latin typeface="JVJSRP+Open Sans Regular" charset="0"/>
              </a:rPr>
              <a:t>Coordenador</a:t>
            </a: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</a:rPr>
              <a:t> aprove, o status do registro da tabela de </a:t>
            </a:r>
            <a:r>
              <a:rPr lang="pt-BR" altLang="pt-BR" sz="1600" b="1" dirty="0" err="1">
                <a:solidFill>
                  <a:srgbClr val="000000"/>
                </a:solidFill>
                <a:latin typeface="JVJSRP+Open Sans Regular" charset="0"/>
              </a:rPr>
              <a:t>Bootcamper</a:t>
            </a: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</a:rPr>
              <a:t> seguirá para </a:t>
            </a:r>
            <a:r>
              <a:rPr lang="pt-BR" altLang="pt-BR" sz="1600" b="1" dirty="0">
                <a:solidFill>
                  <a:srgbClr val="000000"/>
                </a:solidFill>
                <a:latin typeface="JVJSRP+Open Sans Regular" charset="0"/>
              </a:rPr>
              <a:t>“</a:t>
            </a:r>
            <a:r>
              <a:rPr lang="pt-BR" altLang="pt-BR" sz="1600" b="1" dirty="0" err="1">
                <a:solidFill>
                  <a:srgbClr val="000000"/>
                </a:solidFill>
                <a:latin typeface="JVJSRP+Open Sans Regular" charset="0"/>
              </a:rPr>
              <a:t>Approved</a:t>
            </a:r>
            <a:r>
              <a:rPr lang="pt-BR" altLang="pt-BR" sz="1600" b="1" dirty="0">
                <a:solidFill>
                  <a:srgbClr val="000000"/>
                </a:solidFill>
                <a:latin typeface="JVJSRP+Open Sans Regular" charset="0"/>
              </a:rPr>
              <a:t>”</a:t>
            </a: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</a:rPr>
              <a:t>. Caso reprovada, o status segue para </a:t>
            </a:r>
            <a:r>
              <a:rPr lang="pt-BR" altLang="pt-BR" sz="1600" b="1" dirty="0">
                <a:solidFill>
                  <a:srgbClr val="000000"/>
                </a:solidFill>
                <a:latin typeface="JVJSRP+Open Sans Regular" charset="0"/>
              </a:rPr>
              <a:t>“</a:t>
            </a:r>
            <a:r>
              <a:rPr lang="pt-BR" altLang="pt-BR" sz="1600" b="1" dirty="0" err="1">
                <a:solidFill>
                  <a:srgbClr val="000000"/>
                </a:solidFill>
                <a:latin typeface="JVJSRP+Open Sans Regular" charset="0"/>
              </a:rPr>
              <a:t>Reproved</a:t>
            </a:r>
            <a:r>
              <a:rPr lang="pt-BR" altLang="pt-BR" sz="1600" b="1" dirty="0">
                <a:solidFill>
                  <a:srgbClr val="000000"/>
                </a:solidFill>
                <a:latin typeface="JVJSRP+Open Sans Regular" charset="0"/>
              </a:rPr>
              <a:t>” </a:t>
            </a: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</a:rPr>
              <a:t>e o Flow é encerrado. </a:t>
            </a:r>
          </a:p>
          <a:p>
            <a:pPr marL="285750" indent="-285750" algn="just" eaLnBrk="1" hangingPunct="1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/>
            </a:pPr>
            <a:endParaRPr lang="pt-BR" altLang="pt-BR" sz="1600" dirty="0">
              <a:solidFill>
                <a:srgbClr val="000000"/>
              </a:solidFill>
              <a:latin typeface="JVJSRP+Open Sans Regular" charset="0"/>
            </a:endParaRPr>
          </a:p>
          <a:p>
            <a:pPr marL="285750" indent="-285750" algn="just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/>
            </a:pPr>
            <a:endParaRPr lang="pt-BR" altLang="pt-BR" sz="1600" dirty="0">
              <a:solidFill>
                <a:srgbClr val="000000"/>
              </a:solidFill>
              <a:latin typeface="NRBBUU+Open Sans Regular" charset="0"/>
              <a:cs typeface="NRBBUU+Open Sans Regular" charset="0"/>
            </a:endParaRPr>
          </a:p>
          <a:p>
            <a:pPr marL="285750" indent="-285750" algn="just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/>
            </a:pPr>
            <a:endParaRPr lang="pt-BR" altLang="pt-BR" sz="1600" dirty="0">
              <a:solidFill>
                <a:srgbClr val="000000"/>
              </a:solidFill>
              <a:latin typeface="JVJSRP+Open Sans Regular" charset="0"/>
              <a:cs typeface="JVJSRP+Open Sans Regular" charset="0"/>
            </a:endParaRPr>
          </a:p>
          <a:p>
            <a:pPr marL="285750" indent="-285750" algn="just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/>
            </a:pPr>
            <a:endParaRPr lang="pt-BR" altLang="pt-BR" sz="1600" dirty="0">
              <a:solidFill>
                <a:srgbClr val="000000"/>
              </a:solidFill>
              <a:latin typeface="JVJSRP+Open Sans Regular" charset="0"/>
            </a:endParaRPr>
          </a:p>
          <a:p>
            <a:pPr marL="285750" indent="-285750" algn="just" eaLnBrk="1" hangingPunct="1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/>
            </a:pPr>
            <a:endParaRPr lang="pt-BR" altLang="pt-BR" sz="1600" dirty="0">
              <a:solidFill>
                <a:srgbClr val="000000"/>
              </a:solidFill>
              <a:latin typeface="JVJSRP+Open Sans Regular" charset="0"/>
              <a:cs typeface="JVJSRP+Open Sans Regular" charset="0"/>
            </a:endParaRPr>
          </a:p>
          <a:p>
            <a:pPr marL="285750" indent="-285750" algn="just" eaLnBrk="1" hangingPunct="1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/>
            </a:pPr>
            <a:endParaRPr lang="pt-BR" altLang="pt-BR" sz="1600" dirty="0">
              <a:solidFill>
                <a:srgbClr val="000000"/>
              </a:solidFill>
              <a:latin typeface="JVJSRP+Open Sans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909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A8846-2D7B-4ED6-98EA-31753247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96" y="350853"/>
            <a:ext cx="9778469" cy="666000"/>
          </a:xfrm>
        </p:spPr>
        <p:txBody>
          <a:bodyPr/>
          <a:lstStyle/>
          <a:p>
            <a:r>
              <a:rPr lang="pt-BR" dirty="0">
                <a:solidFill>
                  <a:srgbClr val="F5B111"/>
                </a:solidFill>
              </a:rPr>
              <a:t>D</a:t>
            </a:r>
            <a:r>
              <a:rPr lang="pt-BR" dirty="0"/>
              <a:t>esafio </a:t>
            </a:r>
            <a:r>
              <a:rPr lang="pt-BR" dirty="0" err="1"/>
              <a:t>Bootcampers</a:t>
            </a:r>
            <a:endParaRPr lang="pt-BR" dirty="0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591D0416-A465-485E-8B7E-1B2EF18317A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795045" y="1158875"/>
            <a:ext cx="2165052" cy="2436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>
            <a:spAutoFit/>
          </a:bodyPr>
          <a:lstStyle/>
          <a:p>
            <a:pPr fontAlgn="auto">
              <a:lnSpc>
                <a:spcPts val="1911"/>
              </a:lnSpc>
              <a:defRPr/>
            </a:pPr>
            <a:r>
              <a:rPr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LJHQDK+Open Sans Bold"/>
                <a:cs typeface="LJHQDK+Open Sans Bold"/>
                <a:sym typeface="Wingdings"/>
              </a:rPr>
              <a:t>REGRAS</a:t>
            </a:r>
            <a:r>
              <a:rPr b="1" spc="-2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LJHQDK+Open Sans Bold"/>
                <a:cs typeface="LJHQDK+Open Sans Bold"/>
                <a:sym typeface="Wingdings"/>
              </a:rPr>
              <a:t> </a:t>
            </a:r>
            <a:r>
              <a:rPr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LJHQDK+Open Sans Bold"/>
                <a:cs typeface="LJHQDK+Open Sans Bold"/>
                <a:sym typeface="Wingdings"/>
              </a:rPr>
              <a:t>DE</a:t>
            </a:r>
            <a:r>
              <a:rPr b="1" spc="-15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LJHQDK+Open Sans Bold"/>
                <a:cs typeface="LJHQDK+Open Sans Bold"/>
                <a:sym typeface="Wingdings"/>
              </a:rPr>
              <a:t> </a:t>
            </a:r>
            <a:r>
              <a:rPr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LJHQDK+Open Sans Bold"/>
                <a:cs typeface="LJHQDK+Open Sans Bold"/>
                <a:sym typeface="Wingdings"/>
              </a:rPr>
              <a:t>NEGÓCIO</a:t>
            </a: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7980A717-A3BC-4684-A84C-C1F3EDC041D3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21496" y="1478888"/>
            <a:ext cx="10919751" cy="550176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285750" indent="-285750" algn="just" eaLnBrk="1" hangingPunct="1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1600" dirty="0">
                <a:solidFill>
                  <a:srgbClr val="000000"/>
                </a:solidFill>
                <a:latin typeface="NRBBUU+Open Sans Regular" charset="0"/>
                <a:cs typeface="NRBBUU+Open Sans Regular" charset="0"/>
              </a:rPr>
              <a:t>Caso o</a:t>
            </a:r>
            <a:r>
              <a:rPr lang="ru-RU" altLang="pt-BR" sz="1600" dirty="0">
                <a:solidFill>
                  <a:srgbClr val="000000"/>
                </a:solidFill>
                <a:latin typeface="NRBBUU+Open Sans Regular" charset="0"/>
                <a:cs typeface="NRBBUU+Open Sans Regular" charset="0"/>
              </a:rPr>
              <a:t> usuário </a:t>
            </a:r>
            <a:r>
              <a:rPr lang="pt-BR" altLang="pt-BR" sz="1600" b="1" i="1" dirty="0" err="1">
                <a:solidFill>
                  <a:schemeClr val="accent6">
                    <a:lumMod val="75000"/>
                  </a:schemeClr>
                </a:solidFill>
                <a:latin typeface="NRBBUU+Open Sans Regular" charset="0"/>
                <a:cs typeface="NRBBUU+Open Sans Regular" charset="0"/>
              </a:rPr>
              <a:t>Bootcamper</a:t>
            </a:r>
            <a:r>
              <a:rPr lang="pt-BR" altLang="pt-BR" sz="1600" b="1" i="1" dirty="0">
                <a:solidFill>
                  <a:srgbClr val="000000"/>
                </a:solidFill>
                <a:latin typeface="NRBBUU+Open Sans Regular" charset="0"/>
                <a:cs typeface="NRBBUU+Open Sans Regular" charset="0"/>
              </a:rPr>
              <a:t> </a:t>
            </a: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  <a:cs typeface="JVJSRP+Open Sans Regular" charset="0"/>
              </a:rPr>
              <a:t>opte por outro curso que não seja o </a:t>
            </a:r>
            <a:r>
              <a:rPr lang="pt-BR" altLang="pt-BR" sz="1600" b="1" dirty="0">
                <a:solidFill>
                  <a:srgbClr val="000000"/>
                </a:solidFill>
                <a:latin typeface="JVJSRP+Open Sans Regular" charset="0"/>
                <a:cs typeface="JVJSRP+Open Sans Regular" charset="0"/>
              </a:rPr>
              <a:t>“</a:t>
            </a:r>
            <a:r>
              <a:rPr lang="pt-BR" altLang="pt-BR" sz="1600" b="1" dirty="0" err="1">
                <a:solidFill>
                  <a:srgbClr val="000000"/>
                </a:solidFill>
                <a:latin typeface="JVJSRP+Open Sans Regular" charset="0"/>
                <a:cs typeface="JVJSRP+Open Sans Regular" charset="0"/>
              </a:rPr>
              <a:t>Bootcamp</a:t>
            </a:r>
            <a:r>
              <a:rPr lang="pt-BR" altLang="pt-BR" sz="1600" b="1" dirty="0">
                <a:solidFill>
                  <a:srgbClr val="000000"/>
                </a:solidFill>
                <a:latin typeface="JVJSRP+Open Sans Regular" charset="0"/>
                <a:cs typeface="JVJSRP+Open Sans Regular" charset="0"/>
              </a:rPr>
              <a:t>”</a:t>
            </a: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  <a:cs typeface="JVJSRP+Open Sans Regular" charset="0"/>
              </a:rPr>
              <a:t>, um </a:t>
            </a:r>
            <a:r>
              <a:rPr lang="pt-BR" altLang="pt-BR" sz="1600" dirty="0" err="1">
                <a:solidFill>
                  <a:srgbClr val="000000"/>
                </a:solidFill>
                <a:latin typeface="JVJSRP+Open Sans Regular" charset="0"/>
                <a:cs typeface="JVJSRP+Open Sans Regular" charset="0"/>
              </a:rPr>
              <a:t>Subflow</a:t>
            </a: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  <a:cs typeface="JVJSRP+Open Sans Regular" charset="0"/>
              </a:rPr>
              <a:t> deve ser chamado. </a:t>
            </a:r>
            <a:r>
              <a:rPr lang="pt-BR" altLang="pt-BR" sz="1600" dirty="0">
                <a:latin typeface="JVJSRP+Open Sans Regular" charset="0"/>
                <a:cs typeface="JVJSRP+Open Sans Regular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(Documentação de </a:t>
            </a:r>
            <a:r>
              <a:rPr lang="pt-BR" altLang="pt-BR" sz="1600" dirty="0" err="1">
                <a:latin typeface="JVJSRP+Open Sans Regular" charset="0"/>
                <a:cs typeface="JVJSRP+Open Sans Regular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subflow</a:t>
            </a:r>
            <a:r>
              <a:rPr lang="pt-BR" altLang="pt-BR" sz="1600" dirty="0">
                <a:latin typeface="JVJSRP+Open Sans Regular" charset="0"/>
                <a:cs typeface="JVJSRP+Open Sans Regular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pt-BR" altLang="pt-BR" sz="1600" dirty="0">
              <a:latin typeface="JVJSRP+Open Sans Regular" charset="0"/>
              <a:cs typeface="JVJSRP+Open Sans Regular" charset="0"/>
            </a:endParaRPr>
          </a:p>
          <a:p>
            <a:pPr marL="285750" indent="-285750" algn="just" eaLnBrk="1" hangingPunct="1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  <a:cs typeface="JVJSRP+Open Sans Regular" charset="0"/>
              </a:rPr>
              <a:t>O </a:t>
            </a:r>
            <a:r>
              <a:rPr lang="pt-BR" altLang="pt-BR" sz="1600" dirty="0" err="1">
                <a:solidFill>
                  <a:srgbClr val="000000"/>
                </a:solidFill>
                <a:latin typeface="JVJSRP+Open Sans Regular" charset="0"/>
                <a:cs typeface="JVJSRP+Open Sans Regular" charset="0"/>
              </a:rPr>
              <a:t>Subflow</a:t>
            </a: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  <a:cs typeface="JVJSRP+Open Sans Regular" charset="0"/>
              </a:rPr>
              <a:t> deve Disparar uma tarefa para o </a:t>
            </a:r>
            <a:r>
              <a:rPr lang="pt-BR" altLang="pt-BR" sz="1600" b="1" dirty="0">
                <a:solidFill>
                  <a:srgbClr val="000000"/>
                </a:solidFill>
                <a:latin typeface="JVJSRP+Open Sans Regular" charset="0"/>
                <a:cs typeface="JVJSRP+Open Sans Regular" charset="0"/>
              </a:rPr>
              <a:t>Coordenador</a:t>
            </a: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  <a:cs typeface="JVJSRP+Open Sans Regular" charset="0"/>
              </a:rPr>
              <a:t> e atualizar o status do registro de </a:t>
            </a:r>
            <a:r>
              <a:rPr lang="pt-BR" altLang="pt-BR" sz="1600" b="1" dirty="0" err="1">
                <a:solidFill>
                  <a:srgbClr val="000000"/>
                </a:solidFill>
                <a:latin typeface="JVJSRP+Open Sans Regular" charset="0"/>
                <a:cs typeface="JVJSRP+Open Sans Regular" charset="0"/>
              </a:rPr>
              <a:t>Bootcamper</a:t>
            </a: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  <a:cs typeface="JVJSRP+Open Sans Regular" charset="0"/>
              </a:rPr>
              <a:t> pra </a:t>
            </a:r>
            <a:r>
              <a:rPr lang="pt-BR" altLang="pt-BR" sz="1600" b="1" dirty="0">
                <a:solidFill>
                  <a:srgbClr val="000000"/>
                </a:solidFill>
                <a:latin typeface="JVJSRP+Open Sans Regular" charset="0"/>
                <a:cs typeface="JVJSRP+Open Sans Regular" charset="0"/>
              </a:rPr>
              <a:t>“Other”</a:t>
            </a: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  <a:cs typeface="JVJSRP+Open Sans Regular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</a:rPr>
              <a:t>Toda vez que uma solicitação chegar no </a:t>
            </a:r>
            <a:r>
              <a:rPr lang="pt-BR" altLang="pt-BR" sz="1600" dirty="0" err="1">
                <a:solidFill>
                  <a:srgbClr val="000000"/>
                </a:solidFill>
                <a:latin typeface="JVJSRP+Open Sans Regular" charset="0"/>
              </a:rPr>
              <a:t>state</a:t>
            </a: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</a:rPr>
              <a:t> de </a:t>
            </a:r>
            <a:r>
              <a:rPr lang="pt-BR" altLang="pt-BR" sz="1600" b="1" i="1" dirty="0">
                <a:solidFill>
                  <a:srgbClr val="000000"/>
                </a:solidFill>
                <a:latin typeface="JVJSRP+Open Sans Regular" charset="0"/>
              </a:rPr>
              <a:t>“</a:t>
            </a:r>
            <a:r>
              <a:rPr lang="pt-BR" altLang="pt-BR" sz="1600" b="1" i="1" dirty="0" err="1">
                <a:solidFill>
                  <a:srgbClr val="000000"/>
                </a:solidFill>
                <a:latin typeface="JVJSRP+Open Sans Regular" charset="0"/>
              </a:rPr>
              <a:t>Approved</a:t>
            </a:r>
            <a:r>
              <a:rPr lang="pt-BR" altLang="pt-BR" sz="1600" b="1" i="1" dirty="0">
                <a:solidFill>
                  <a:srgbClr val="000000"/>
                </a:solidFill>
                <a:latin typeface="JVJSRP+Open Sans Regular" charset="0"/>
              </a:rPr>
              <a:t>”</a:t>
            </a: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</a:rPr>
              <a:t> ou </a:t>
            </a:r>
            <a:r>
              <a:rPr lang="pt-BR" altLang="pt-BR" sz="1600" b="1" i="1" dirty="0">
                <a:solidFill>
                  <a:srgbClr val="000000"/>
                </a:solidFill>
                <a:latin typeface="JVJSRP+Open Sans Regular" charset="0"/>
              </a:rPr>
              <a:t>“</a:t>
            </a:r>
            <a:r>
              <a:rPr lang="pt-BR" altLang="pt-BR" sz="1600" b="1" i="1" dirty="0" err="1">
                <a:solidFill>
                  <a:srgbClr val="000000"/>
                </a:solidFill>
                <a:latin typeface="JVJSRP+Open Sans Regular" charset="0"/>
              </a:rPr>
              <a:t>Reproved</a:t>
            </a:r>
            <a:r>
              <a:rPr lang="pt-BR" altLang="pt-BR" sz="1600" b="1" i="1" dirty="0">
                <a:solidFill>
                  <a:srgbClr val="000000"/>
                </a:solidFill>
                <a:latin typeface="JVJSRP+Open Sans Regular" charset="0"/>
              </a:rPr>
              <a:t>” </a:t>
            </a: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</a:rPr>
              <a:t>o </a:t>
            </a:r>
            <a:r>
              <a:rPr lang="pt-BR" altLang="pt-BR" sz="1600" dirty="0" err="1">
                <a:solidFill>
                  <a:srgbClr val="000000"/>
                </a:solidFill>
                <a:latin typeface="JVJSRP+Open Sans Regular" charset="0"/>
              </a:rPr>
              <a:t>Bootcamper</a:t>
            </a: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</a:rPr>
              <a:t> deve ser informado. </a:t>
            </a:r>
            <a:r>
              <a:rPr lang="pt-BR" altLang="pt-BR" sz="1600" dirty="0">
                <a:latin typeface="JVJSRP+Open Sans Regular" charset="0"/>
              </a:rPr>
              <a:t>(</a:t>
            </a:r>
            <a:r>
              <a:rPr lang="pt-BR" altLang="pt-BR" sz="1600" dirty="0" err="1">
                <a:latin typeface="JVJSRP+Open Sans Regular" charset="0"/>
              </a:rPr>
              <a:t>Send</a:t>
            </a:r>
            <a:r>
              <a:rPr lang="pt-BR" altLang="pt-BR" sz="1600" dirty="0">
                <a:latin typeface="JVJSRP+Open Sans Regular" charset="0"/>
              </a:rPr>
              <a:t> Email ou </a:t>
            </a:r>
            <a:r>
              <a:rPr lang="pt-BR" altLang="pt-BR" sz="1600" dirty="0" err="1">
                <a:latin typeface="JVJSRP+Open Sans Regular" charset="0"/>
              </a:rPr>
              <a:t>Send</a:t>
            </a:r>
            <a:r>
              <a:rPr lang="pt-BR" altLang="pt-BR" sz="1600" dirty="0">
                <a:latin typeface="JVJSRP+Open Sans Regular" charset="0"/>
              </a:rPr>
              <a:t> </a:t>
            </a:r>
            <a:r>
              <a:rPr lang="pt-BR" altLang="pt-BR" sz="1600" dirty="0" err="1">
                <a:latin typeface="JVJSRP+Open Sans Regular" charset="0"/>
              </a:rPr>
              <a:t>Notification</a:t>
            </a:r>
            <a:r>
              <a:rPr lang="pt-BR" altLang="pt-BR" sz="1600" dirty="0">
                <a:latin typeface="JVJSRP+Open Sans Regular" charset="0"/>
              </a:rPr>
              <a:t> no Flow)</a:t>
            </a:r>
          </a:p>
          <a:p>
            <a:pPr marL="285750" indent="-285750" algn="just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</a:rPr>
              <a:t>O usuário que tenha o papel de </a:t>
            </a:r>
            <a:r>
              <a:rPr lang="pt-BR" sz="1600" b="1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6">
                    <a:lumMod val="75000"/>
                  </a:schemeClr>
                </a:solidFill>
                <a:latin typeface="NRBBUU+Open Sans Regular"/>
                <a:cs typeface="NRBBUU+Open Sans Regular"/>
                <a:sym typeface="Wingdings"/>
              </a:rPr>
              <a:t>Instructor</a:t>
            </a: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</a:rPr>
              <a:t> não poderá editar nenhum registro na tabela </a:t>
            </a:r>
            <a:r>
              <a:rPr lang="pt-BR" altLang="pt-BR" sz="1600" b="1" dirty="0" err="1">
                <a:solidFill>
                  <a:srgbClr val="000000"/>
                </a:solidFill>
                <a:latin typeface="JVJSRP+Open Sans Regular" charset="0"/>
              </a:rPr>
              <a:t>Bootcamper</a:t>
            </a: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</a:rPr>
              <a:t>, o mesmo só poderá trabalhar nas tarefas que foram designadas pra ele. </a:t>
            </a:r>
          </a:p>
          <a:p>
            <a:pPr marL="285750" indent="-285750" algn="just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  <a:cs typeface="JVJSRP+Open Sans Regular" charset="0"/>
              </a:rPr>
              <a:t>Restringir para que apenas </a:t>
            </a:r>
            <a:r>
              <a:rPr lang="pt-BR" altLang="pt-BR" sz="1600" b="1" dirty="0" err="1">
                <a:solidFill>
                  <a:schemeClr val="accent6">
                    <a:lumMod val="75000"/>
                  </a:schemeClr>
                </a:solidFill>
                <a:latin typeface="JVJSRP+Open Sans Regular" charset="0"/>
                <a:cs typeface="JVJSRP+Open Sans Regular" charset="0"/>
              </a:rPr>
              <a:t>Bootcampers</a:t>
            </a: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  <a:cs typeface="JVJSRP+Open Sans Regular" charset="0"/>
              </a:rPr>
              <a:t> possam criar registros na tabela </a:t>
            </a:r>
            <a:r>
              <a:rPr lang="pt-BR" altLang="pt-BR" sz="1600" dirty="0" err="1">
                <a:solidFill>
                  <a:srgbClr val="000000"/>
                </a:solidFill>
                <a:latin typeface="JVJSRP+Open Sans Regular" charset="0"/>
                <a:cs typeface="JVJSRP+Open Sans Regular" charset="0"/>
              </a:rPr>
              <a:t>Bootcampers</a:t>
            </a:r>
            <a:r>
              <a:rPr lang="pt-BR" altLang="pt-BR" sz="1600" dirty="0">
                <a:solidFill>
                  <a:srgbClr val="000000"/>
                </a:solidFill>
                <a:latin typeface="JVJSRP+Open Sans Regular" charset="0"/>
                <a:cs typeface="JVJSRP+Open Sans Regular" charset="0"/>
              </a:rPr>
              <a:t> </a:t>
            </a:r>
            <a:r>
              <a:rPr lang="pt-BR" altLang="pt-BR" sz="1600" b="1" i="1" dirty="0">
                <a:solidFill>
                  <a:srgbClr val="000000"/>
                </a:solidFill>
                <a:latin typeface="JVJSRP+Open Sans Regular" charset="0"/>
                <a:cs typeface="JVJSRP+Open Sans Regular" charset="0"/>
              </a:rPr>
              <a:t>.</a:t>
            </a:r>
          </a:p>
          <a:p>
            <a:pPr marL="285750" indent="-285750" algn="just" eaLnBrk="1" hangingPunct="1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1600" dirty="0">
                <a:solidFill>
                  <a:srgbClr val="000000"/>
                </a:solidFill>
                <a:latin typeface="NRBBUU+Open Sans Regular" charset="0"/>
                <a:cs typeface="JVJSRP+Open Sans Regular" charset="0"/>
              </a:rPr>
              <a:t>A aprovação do coordenador deve ser realizada através de um botão criado no formulário </a:t>
            </a:r>
            <a:r>
              <a:rPr lang="pt-BR" altLang="pt-BR" sz="1600" dirty="0" err="1">
                <a:solidFill>
                  <a:srgbClr val="000000"/>
                </a:solidFill>
                <a:latin typeface="NRBBUU+Open Sans Regular" charset="0"/>
                <a:cs typeface="JVJSRP+Open Sans Regular" charset="0"/>
              </a:rPr>
              <a:t>Bootcamper</a:t>
            </a:r>
            <a:r>
              <a:rPr lang="pt-BR" altLang="pt-BR" sz="1600" dirty="0">
                <a:solidFill>
                  <a:srgbClr val="000000"/>
                </a:solidFill>
                <a:latin typeface="NRBBUU+Open Sans Regular" charset="0"/>
                <a:cs typeface="JVJSRP+Open Sans Regular" charset="0"/>
              </a:rPr>
              <a:t> somente quando o status estiver em </a:t>
            </a:r>
            <a:r>
              <a:rPr lang="pt-BR" altLang="pt-BR" sz="1600" b="1" dirty="0">
                <a:solidFill>
                  <a:srgbClr val="000000"/>
                </a:solidFill>
                <a:latin typeface="NRBBUU+Open Sans Regular" charset="0"/>
                <a:cs typeface="JVJSRP+Open Sans Regular" charset="0"/>
              </a:rPr>
              <a:t>“</a:t>
            </a:r>
            <a:r>
              <a:rPr lang="pt-BR" altLang="pt-BR" sz="1600" b="1" dirty="0" err="1">
                <a:solidFill>
                  <a:srgbClr val="000000"/>
                </a:solidFill>
                <a:latin typeface="NRBBUU+Open Sans Regular" charset="0"/>
                <a:cs typeface="JVJSRP+Open Sans Regular" charset="0"/>
              </a:rPr>
              <a:t>Waiting</a:t>
            </a:r>
            <a:r>
              <a:rPr lang="pt-BR" altLang="pt-BR" sz="1600" b="1" dirty="0">
                <a:solidFill>
                  <a:srgbClr val="000000"/>
                </a:solidFill>
                <a:latin typeface="NRBBUU+Open Sans Regular" charset="0"/>
                <a:cs typeface="JVJSRP+Open Sans Regular" charset="0"/>
              </a:rPr>
              <a:t> for </a:t>
            </a:r>
            <a:r>
              <a:rPr lang="pt-BR" altLang="pt-BR" sz="1600" b="1" dirty="0" err="1">
                <a:solidFill>
                  <a:srgbClr val="000000"/>
                </a:solidFill>
                <a:latin typeface="NRBBUU+Open Sans Regular" charset="0"/>
                <a:cs typeface="JVJSRP+Open Sans Regular" charset="0"/>
              </a:rPr>
              <a:t>approval</a:t>
            </a:r>
            <a:r>
              <a:rPr lang="pt-BR" altLang="pt-BR" sz="1600" b="1" dirty="0">
                <a:solidFill>
                  <a:srgbClr val="000000"/>
                </a:solidFill>
                <a:latin typeface="NRBBUU+Open Sans Regular" charset="0"/>
                <a:cs typeface="JVJSRP+Open Sans Regular" charset="0"/>
              </a:rPr>
              <a:t>”</a:t>
            </a:r>
          </a:p>
          <a:p>
            <a:pPr marL="285750" indent="-285750" algn="just" eaLnBrk="1" hangingPunct="1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1600" dirty="0">
                <a:latin typeface="NRBBUU+Open Sans Regular" charset="0"/>
                <a:cs typeface="JVJSRP+Open Sans Regular" charset="0"/>
              </a:rPr>
              <a:t>Para os usuários que selecionaram o curso </a:t>
            </a:r>
            <a:r>
              <a:rPr lang="pt-BR" altLang="pt-BR" sz="1600" b="1" dirty="0" err="1">
                <a:latin typeface="NRBBUU+Open Sans Regular" charset="0"/>
                <a:cs typeface="JVJSRP+Open Sans Regular" charset="0"/>
              </a:rPr>
              <a:t>Bootcamp</a:t>
            </a:r>
            <a:r>
              <a:rPr lang="pt-BR" altLang="pt-BR" sz="1600" dirty="0">
                <a:latin typeface="NRBBUU+Open Sans Regular" charset="0"/>
                <a:cs typeface="JVJSRP+Open Sans Regular" charset="0"/>
              </a:rPr>
              <a:t> deverá ser criado um novo registro na tabela </a:t>
            </a:r>
            <a:r>
              <a:rPr lang="pt-BR" altLang="pt-BR" sz="1600" b="1" dirty="0">
                <a:latin typeface="NRBBUU+Open Sans Regular" charset="0"/>
                <a:cs typeface="JVJSRP+Open Sans Regular" charset="0"/>
              </a:rPr>
              <a:t>Profile</a:t>
            </a:r>
            <a:r>
              <a:rPr lang="pt-BR" altLang="pt-BR" sz="1600" dirty="0">
                <a:latin typeface="NRBBUU+Open Sans Regular" charset="0"/>
                <a:cs typeface="JVJSRP+Open Sans Regular" charset="0"/>
              </a:rPr>
              <a:t> com os dados do </a:t>
            </a:r>
            <a:r>
              <a:rPr lang="pt-BR" altLang="pt-BR" sz="1600" b="1" dirty="0" err="1">
                <a:solidFill>
                  <a:schemeClr val="accent6"/>
                </a:solidFill>
                <a:latin typeface="NRBBUU+Open Sans Regular" charset="0"/>
                <a:cs typeface="JVJSRP+Open Sans Regular" charset="0"/>
              </a:rPr>
              <a:t>bootcamper</a:t>
            </a:r>
            <a:r>
              <a:rPr lang="pt-BR" altLang="pt-BR" sz="1600" dirty="0">
                <a:solidFill>
                  <a:srgbClr val="FF0000"/>
                </a:solidFill>
                <a:latin typeface="NRBBUU+Open Sans Regular" charset="0"/>
                <a:cs typeface="JVJSRP+Open Sans Regular" charset="0"/>
              </a:rPr>
              <a:t> </a:t>
            </a:r>
            <a:r>
              <a:rPr lang="pt-BR" altLang="pt-BR" sz="1600" dirty="0">
                <a:latin typeface="NRBBUU+Open Sans Regular" charset="0"/>
                <a:cs typeface="JVJSRP+Open Sans Regular" charset="0"/>
              </a:rPr>
              <a:t>e o </a:t>
            </a:r>
            <a:r>
              <a:rPr lang="pt-BR" altLang="pt-BR" sz="1600" dirty="0" err="1">
                <a:latin typeface="NRBBUU+Open Sans Regular" charset="0"/>
                <a:cs typeface="JVJSRP+Open Sans Regular" charset="0"/>
              </a:rPr>
              <a:t>checkbox</a:t>
            </a:r>
            <a:r>
              <a:rPr lang="pt-BR" altLang="pt-BR" sz="1600" dirty="0">
                <a:latin typeface="NRBBUU+Open Sans Regular" charset="0"/>
                <a:cs typeface="JVJSRP+Open Sans Regular" charset="0"/>
              </a:rPr>
              <a:t> de </a:t>
            </a:r>
            <a:r>
              <a:rPr lang="pt-BR" altLang="pt-BR" sz="1600" dirty="0" err="1">
                <a:latin typeface="NRBBUU+Open Sans Regular" charset="0"/>
                <a:cs typeface="JVJSRP+Open Sans Regular" charset="0"/>
              </a:rPr>
              <a:t>active</a:t>
            </a:r>
            <a:r>
              <a:rPr lang="pt-BR" altLang="pt-BR" sz="1600" dirty="0">
                <a:latin typeface="NRBBUU+Open Sans Regular" charset="0"/>
                <a:cs typeface="JVJSRP+Open Sans Regular" charset="0"/>
              </a:rPr>
              <a:t> deve ser marcado no formulário de </a:t>
            </a:r>
            <a:r>
              <a:rPr lang="pt-BR" altLang="pt-BR" sz="1600" dirty="0" err="1">
                <a:latin typeface="NRBBUU+Open Sans Regular" charset="0"/>
                <a:cs typeface="JVJSRP+Open Sans Regular" charset="0"/>
              </a:rPr>
              <a:t>Bootcamper</a:t>
            </a:r>
            <a:r>
              <a:rPr lang="pt-BR" altLang="pt-BR" sz="1600" dirty="0">
                <a:latin typeface="NRBBUU+Open Sans Regular" charset="0"/>
                <a:cs typeface="JVJSRP+Open Sans Regular" charset="0"/>
              </a:rPr>
              <a:t> através do Flow.</a:t>
            </a:r>
          </a:p>
          <a:p>
            <a:pPr marL="285750" indent="-285750" algn="just" eaLnBrk="1" hangingPunct="1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/>
            </a:pPr>
            <a:endParaRPr lang="pt-BR" altLang="pt-BR" sz="1600" dirty="0">
              <a:solidFill>
                <a:srgbClr val="FF0000"/>
              </a:solidFill>
              <a:latin typeface="NRBBUU+Open Sans Regular" charset="0"/>
              <a:cs typeface="JVJSRP+Open Sans Regular" charset="0"/>
            </a:endParaRPr>
          </a:p>
          <a:p>
            <a:pPr algn="just" eaLnBrk="1" hangingPunct="1">
              <a:lnSpc>
                <a:spcPct val="150000"/>
              </a:lnSpc>
              <a:buSzPct val="100000"/>
              <a:defRPr/>
            </a:pPr>
            <a:endParaRPr lang="pt-BR" altLang="pt-BR" sz="1600" dirty="0">
              <a:solidFill>
                <a:srgbClr val="000000"/>
              </a:solidFill>
              <a:latin typeface="JVJSRP+Open Sans Regular" charset="0"/>
              <a:cs typeface="JVJSRP+Open Sans Regular" charset="0"/>
            </a:endParaRPr>
          </a:p>
          <a:p>
            <a:pPr marL="285750" indent="-285750" algn="just" eaLnBrk="1" hangingPunct="1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/>
            </a:pPr>
            <a:endParaRPr lang="pt-BR" altLang="pt-BR" sz="1600" dirty="0">
              <a:solidFill>
                <a:srgbClr val="000000"/>
              </a:solidFill>
              <a:latin typeface="JVJSRP+Open Sans Regular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02B7B3C-357A-501E-F303-D993F8458616}"/>
              </a:ext>
            </a:extLst>
          </p:cNvPr>
          <p:cNvSpPr txBox="1"/>
          <p:nvPr/>
        </p:nvSpPr>
        <p:spPr>
          <a:xfrm>
            <a:off x="5561901" y="6165908"/>
            <a:ext cx="60820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400" dirty="0"/>
              <a:t>***Removemos a regra de negócio de calcular a data de nascimento de desafio</a:t>
            </a:r>
          </a:p>
        </p:txBody>
      </p:sp>
    </p:spTree>
    <p:extLst>
      <p:ext uri="{BB962C8B-B14F-4D97-AF65-F5344CB8AC3E}">
        <p14:creationId xmlns:p14="http://schemas.microsoft.com/office/powerpoint/2010/main" val="16351639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1959</TotalTime>
  <Words>1656</Words>
  <Application>Microsoft Office PowerPoint</Application>
  <PresentationFormat>Widescreen</PresentationFormat>
  <Paragraphs>169</Paragraphs>
  <Slides>15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15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15</vt:i4>
      </vt:variant>
    </vt:vector>
  </HeadingPairs>
  <TitlesOfParts>
    <vt:vector size="32" baseType="lpstr">
      <vt:lpstr>Arial</vt:lpstr>
      <vt:lpstr>BBFDWU+Open Sans Italic</vt:lpstr>
      <vt:lpstr>Calibri</vt:lpstr>
      <vt:lpstr>Calibri Light</vt:lpstr>
      <vt:lpstr>Consolas</vt:lpstr>
      <vt:lpstr>Courier New</vt:lpstr>
      <vt:lpstr>JVJSRP+Open Sans Regular</vt:lpstr>
      <vt:lpstr>LJHQDK+Open Sans Bold</vt:lpstr>
      <vt:lpstr>NRBBUU+Open Sans Regular</vt:lpstr>
      <vt:lpstr>Open Sans</vt:lpstr>
      <vt:lpstr>Open Sans </vt:lpstr>
      <vt:lpstr>Open Sans Semibold</vt:lpstr>
      <vt:lpstr>Poppins</vt:lpstr>
      <vt:lpstr>Times New Roman</vt:lpstr>
      <vt:lpstr>Wingdings</vt:lpstr>
      <vt:lpstr>Tema do Office</vt:lpstr>
      <vt:lpstr>Tema do Office</vt:lpstr>
      <vt:lpstr>Apresentação do PowerPoint</vt:lpstr>
      <vt:lpstr>Desafio Bootcampers</vt:lpstr>
      <vt:lpstr>Desafio Aoop Shark Talent</vt:lpstr>
      <vt:lpstr>Desafio Bootcampers</vt:lpstr>
      <vt:lpstr>Desafio Bootcampers</vt:lpstr>
      <vt:lpstr>Desafio Bootcampers</vt:lpstr>
      <vt:lpstr>Desafio Bootcampers</vt:lpstr>
      <vt:lpstr>Desafio Bootcampers</vt:lpstr>
      <vt:lpstr>Desafio Bootcampers</vt:lpstr>
      <vt:lpstr>Desafio Bootcampers</vt:lpstr>
      <vt:lpstr>Desafio Bootcampers</vt:lpstr>
      <vt:lpstr>Desafio Bootcampers</vt:lpstr>
      <vt:lpstr>Desafio Bootcampers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ServiceNow Basics</dc:title>
  <dc:creator>Leonardo Passos de Miranda</dc:creator>
  <cp:lastModifiedBy>ANA CLARA COSTENARO PESSAN</cp:lastModifiedBy>
  <cp:revision>6</cp:revision>
  <dcterms:created xsi:type="dcterms:W3CDTF">2022-10-12T02:04:39Z</dcterms:created>
  <dcterms:modified xsi:type="dcterms:W3CDTF">2023-04-05T16:14:15Z</dcterms:modified>
</cp:coreProperties>
</file>